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60" r:id="rId2"/>
    <p:sldId id="272" r:id="rId3"/>
    <p:sldId id="271" r:id="rId4"/>
    <p:sldId id="257" r:id="rId5"/>
    <p:sldId id="259" r:id="rId6"/>
    <p:sldId id="258" r:id="rId7"/>
    <p:sldId id="262" r:id="rId8"/>
    <p:sldId id="263" r:id="rId9"/>
    <p:sldId id="264" r:id="rId10"/>
    <p:sldId id="265" r:id="rId11"/>
    <p:sldId id="266" r:id="rId12"/>
    <p:sldId id="267" r:id="rId13"/>
    <p:sldId id="268" r:id="rId14"/>
    <p:sldId id="269" r:id="rId15"/>
    <p:sldId id="270" r:id="rId16"/>
  </p:sldIdLst>
  <p:sldSz cx="21383625" cy="15119350"/>
  <p:notesSz cx="6858000" cy="9144000"/>
  <p:defaultTextStyle>
    <a:defPPr>
      <a:defRPr lang="fr-FR"/>
    </a:defPPr>
    <a:lvl1pPr marL="0" algn="l" defTabSz="1752082" rtl="0" eaLnBrk="1" latinLnBrk="0" hangingPunct="1">
      <a:defRPr sz="3449" kern="1200">
        <a:solidFill>
          <a:schemeClr val="tx1"/>
        </a:solidFill>
        <a:latin typeface="+mn-lt"/>
        <a:ea typeface="+mn-ea"/>
        <a:cs typeface="+mn-cs"/>
      </a:defRPr>
    </a:lvl1pPr>
    <a:lvl2pPr marL="876041" algn="l" defTabSz="1752082" rtl="0" eaLnBrk="1" latinLnBrk="0" hangingPunct="1">
      <a:defRPr sz="3449" kern="1200">
        <a:solidFill>
          <a:schemeClr val="tx1"/>
        </a:solidFill>
        <a:latin typeface="+mn-lt"/>
        <a:ea typeface="+mn-ea"/>
        <a:cs typeface="+mn-cs"/>
      </a:defRPr>
    </a:lvl2pPr>
    <a:lvl3pPr marL="1752082" algn="l" defTabSz="1752082" rtl="0" eaLnBrk="1" latinLnBrk="0" hangingPunct="1">
      <a:defRPr sz="3449" kern="1200">
        <a:solidFill>
          <a:schemeClr val="tx1"/>
        </a:solidFill>
        <a:latin typeface="+mn-lt"/>
        <a:ea typeface="+mn-ea"/>
        <a:cs typeface="+mn-cs"/>
      </a:defRPr>
    </a:lvl3pPr>
    <a:lvl4pPr marL="2628123" algn="l" defTabSz="1752082" rtl="0" eaLnBrk="1" latinLnBrk="0" hangingPunct="1">
      <a:defRPr sz="3449" kern="1200">
        <a:solidFill>
          <a:schemeClr val="tx1"/>
        </a:solidFill>
        <a:latin typeface="+mn-lt"/>
        <a:ea typeface="+mn-ea"/>
        <a:cs typeface="+mn-cs"/>
      </a:defRPr>
    </a:lvl4pPr>
    <a:lvl5pPr marL="3504164" algn="l" defTabSz="1752082" rtl="0" eaLnBrk="1" latinLnBrk="0" hangingPunct="1">
      <a:defRPr sz="3449" kern="1200">
        <a:solidFill>
          <a:schemeClr val="tx1"/>
        </a:solidFill>
        <a:latin typeface="+mn-lt"/>
        <a:ea typeface="+mn-ea"/>
        <a:cs typeface="+mn-cs"/>
      </a:defRPr>
    </a:lvl5pPr>
    <a:lvl6pPr marL="4380205" algn="l" defTabSz="1752082" rtl="0" eaLnBrk="1" latinLnBrk="0" hangingPunct="1">
      <a:defRPr sz="3449" kern="1200">
        <a:solidFill>
          <a:schemeClr val="tx1"/>
        </a:solidFill>
        <a:latin typeface="+mn-lt"/>
        <a:ea typeface="+mn-ea"/>
        <a:cs typeface="+mn-cs"/>
      </a:defRPr>
    </a:lvl6pPr>
    <a:lvl7pPr marL="5256246" algn="l" defTabSz="1752082" rtl="0" eaLnBrk="1" latinLnBrk="0" hangingPunct="1">
      <a:defRPr sz="3449" kern="1200">
        <a:solidFill>
          <a:schemeClr val="tx1"/>
        </a:solidFill>
        <a:latin typeface="+mn-lt"/>
        <a:ea typeface="+mn-ea"/>
        <a:cs typeface="+mn-cs"/>
      </a:defRPr>
    </a:lvl7pPr>
    <a:lvl8pPr marL="6132286" algn="l" defTabSz="1752082" rtl="0" eaLnBrk="1" latinLnBrk="0" hangingPunct="1">
      <a:defRPr sz="3449" kern="1200">
        <a:solidFill>
          <a:schemeClr val="tx1"/>
        </a:solidFill>
        <a:latin typeface="+mn-lt"/>
        <a:ea typeface="+mn-ea"/>
        <a:cs typeface="+mn-cs"/>
      </a:defRPr>
    </a:lvl8pPr>
    <a:lvl9pPr marL="7008327" algn="l" defTabSz="1752082" rtl="0" eaLnBrk="1" latinLnBrk="0" hangingPunct="1">
      <a:defRPr sz="344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Bérard" initials="JB" lastIdx="1" clrIdx="0">
    <p:extLst>
      <p:ext uri="{19B8F6BF-5375-455C-9EA6-DF929625EA0E}">
        <p15:presenceInfo xmlns:p15="http://schemas.microsoft.com/office/powerpoint/2012/main" userId="Julie Bér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86"/>
    <p:restoredTop sz="93682"/>
  </p:normalViewPr>
  <p:slideViewPr>
    <p:cSldViewPr snapToGrid="0" snapToObjects="1">
      <p:cViewPr varScale="1">
        <p:scale>
          <a:sx n="68" d="100"/>
          <a:sy n="68" d="100"/>
        </p:scale>
        <p:origin x="2832" y="26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Feuille_de_calcul_Microsoft_Excel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package" Target="../embeddings/Feuille_de_calcul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Feuille_de_calcul_Microsoft_Excel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Feuille_de_calcul_Microsoft_Excel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Feuille_de_calcul_Microsoft_Excel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Feuille_de_calcul_Microsoft_Excel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Feuille_de_calcul_Microsoft_Excel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Feuille_de_calcul_Microsoft_Excel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Feuille_de_calcul_Microsoft_Excel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Feuille_de_calcul_Microsoft_Excel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Feuille_de_calcul_Microsoft_Excel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Feuille_de_calcul_Microsoft_Excel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Feuille_de_calcul_Microsoft_Excel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Feuille_de_calcul_Microsoft_Excel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Feuille_de_calcul_Microsoft_Excel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Feuille_de_calcul_Microsoft_Excel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Feuille_de_calcul_Microsoft_Excel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Feuille_de_calcul_Microsoft_Excel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Feuille_de_calcul_Microsoft_Excel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Feuille_de_calcul_Microsoft_Excel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Feuille_de_calcul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Feuille_de_calcul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Feuille_de_calcul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Colonne2</c:v>
                </c:pt>
              </c:strCache>
            </c:strRef>
          </c:tx>
          <c:spPr>
            <a:solidFill>
              <a:srgbClr val="00B0F0"/>
            </a:solidFill>
            <a:ln>
              <a:solidFill>
                <a:srgbClr val="00B0F0"/>
              </a:solidFill>
            </a:ln>
            <a:effectLst/>
          </c:spPr>
          <c:invertIfNegative val="0"/>
          <c:cat>
            <c:strRef>
              <c:f>Feuil1!$A$2:$A$8</c:f>
              <c:strCache>
                <c:ptCount val="7"/>
                <c:pt idx="0">
                  <c:v>21 - 30 ans / jaar</c:v>
                </c:pt>
                <c:pt idx="1">
                  <c:v>31 - 40 ans / jaar</c:v>
                </c:pt>
                <c:pt idx="2">
                  <c:v>41 -50 ans / jaar</c:v>
                </c:pt>
                <c:pt idx="3">
                  <c:v>51 - 60 ans / jaar</c:v>
                </c:pt>
                <c:pt idx="4">
                  <c:v>61 - 70 ans / jaar</c:v>
                </c:pt>
                <c:pt idx="5">
                  <c:v>&gt;20 ans / jaar</c:v>
                </c:pt>
                <c:pt idx="6">
                  <c:v>&lt; 70 ans / jaar</c:v>
                </c:pt>
              </c:strCache>
            </c:strRef>
          </c:cat>
          <c:val>
            <c:numRef>
              <c:f>Feuil1!$B$2:$B$8</c:f>
              <c:numCache>
                <c:formatCode>General</c:formatCode>
                <c:ptCount val="7"/>
                <c:pt idx="0">
                  <c:v>240</c:v>
                </c:pt>
                <c:pt idx="1">
                  <c:v>213</c:v>
                </c:pt>
                <c:pt idx="2">
                  <c:v>138</c:v>
                </c:pt>
                <c:pt idx="3">
                  <c:v>102</c:v>
                </c:pt>
                <c:pt idx="4">
                  <c:v>66</c:v>
                </c:pt>
                <c:pt idx="5">
                  <c:v>74</c:v>
                </c:pt>
                <c:pt idx="6">
                  <c:v>12</c:v>
                </c:pt>
              </c:numCache>
            </c:numRef>
          </c:val>
          <c:extLst>
            <c:ext xmlns:c16="http://schemas.microsoft.com/office/drawing/2014/chart" uri="{C3380CC4-5D6E-409C-BE32-E72D297353CC}">
              <c16:uniqueId val="{00000000-A60E-6640-94B1-F1C9EC0795C7}"/>
            </c:ext>
          </c:extLst>
        </c:ser>
        <c:ser>
          <c:idx val="1"/>
          <c:order val="1"/>
          <c:tx>
            <c:strRef>
              <c:f>Feuil1!$C$1</c:f>
              <c:strCache>
                <c:ptCount val="1"/>
                <c:pt idx="0">
                  <c:v>Colonne3</c:v>
                </c:pt>
              </c:strCache>
            </c:strRef>
          </c:tx>
          <c:spPr>
            <a:solidFill>
              <a:schemeClr val="accent2"/>
            </a:solidFill>
            <a:ln>
              <a:noFill/>
            </a:ln>
            <a:effectLst/>
          </c:spPr>
          <c:invertIfNegative val="0"/>
          <c:cat>
            <c:strRef>
              <c:f>Feuil1!$A$2:$A$8</c:f>
              <c:strCache>
                <c:ptCount val="7"/>
                <c:pt idx="0">
                  <c:v>21 - 30 ans / jaar</c:v>
                </c:pt>
                <c:pt idx="1">
                  <c:v>31 - 40 ans / jaar</c:v>
                </c:pt>
                <c:pt idx="2">
                  <c:v>41 -50 ans / jaar</c:v>
                </c:pt>
                <c:pt idx="3">
                  <c:v>51 - 60 ans / jaar</c:v>
                </c:pt>
                <c:pt idx="4">
                  <c:v>61 - 70 ans / jaar</c:v>
                </c:pt>
                <c:pt idx="5">
                  <c:v>&gt;20 ans / jaar</c:v>
                </c:pt>
                <c:pt idx="6">
                  <c:v>&lt; 70 ans / jaar</c:v>
                </c:pt>
              </c:strCache>
            </c:strRef>
          </c:cat>
          <c:val>
            <c:numRef>
              <c:f>Feuil1!$C$2:$C$8</c:f>
              <c:numCache>
                <c:formatCode>General</c:formatCode>
                <c:ptCount val="7"/>
              </c:numCache>
            </c:numRef>
          </c:val>
          <c:extLst>
            <c:ext xmlns:c16="http://schemas.microsoft.com/office/drawing/2014/chart" uri="{C3380CC4-5D6E-409C-BE32-E72D297353CC}">
              <c16:uniqueId val="{00000001-A60E-6640-94B1-F1C9EC0795C7}"/>
            </c:ext>
          </c:extLst>
        </c:ser>
        <c:ser>
          <c:idx val="2"/>
          <c:order val="2"/>
          <c:tx>
            <c:strRef>
              <c:f>Feuil1!$D$1</c:f>
              <c:strCache>
                <c:ptCount val="1"/>
                <c:pt idx="0">
                  <c:v>Colonne4</c:v>
                </c:pt>
              </c:strCache>
            </c:strRef>
          </c:tx>
          <c:spPr>
            <a:solidFill>
              <a:schemeClr val="accent3"/>
            </a:solidFill>
            <a:ln>
              <a:noFill/>
            </a:ln>
            <a:effectLst/>
          </c:spPr>
          <c:invertIfNegative val="0"/>
          <c:cat>
            <c:strRef>
              <c:f>Feuil1!$A$2:$A$8</c:f>
              <c:strCache>
                <c:ptCount val="7"/>
                <c:pt idx="0">
                  <c:v>21 - 30 ans / jaar</c:v>
                </c:pt>
                <c:pt idx="1">
                  <c:v>31 - 40 ans / jaar</c:v>
                </c:pt>
                <c:pt idx="2">
                  <c:v>41 -50 ans / jaar</c:v>
                </c:pt>
                <c:pt idx="3">
                  <c:v>51 - 60 ans / jaar</c:v>
                </c:pt>
                <c:pt idx="4">
                  <c:v>61 - 70 ans / jaar</c:v>
                </c:pt>
                <c:pt idx="5">
                  <c:v>&gt;20 ans / jaar</c:v>
                </c:pt>
                <c:pt idx="6">
                  <c:v>&lt; 70 ans / jaar</c:v>
                </c:pt>
              </c:strCache>
            </c:strRef>
          </c:cat>
          <c:val>
            <c:numRef>
              <c:f>Feuil1!$D$2:$D$8</c:f>
              <c:numCache>
                <c:formatCode>General</c:formatCode>
                <c:ptCount val="7"/>
              </c:numCache>
            </c:numRef>
          </c:val>
          <c:extLst>
            <c:ext xmlns:c16="http://schemas.microsoft.com/office/drawing/2014/chart" uri="{C3380CC4-5D6E-409C-BE32-E72D297353CC}">
              <c16:uniqueId val="{00000002-A60E-6640-94B1-F1C9EC0795C7}"/>
            </c:ext>
          </c:extLst>
        </c:ser>
        <c:dLbls>
          <c:showLegendKey val="0"/>
          <c:showVal val="0"/>
          <c:showCatName val="0"/>
          <c:showSerName val="0"/>
          <c:showPercent val="0"/>
          <c:showBubbleSize val="0"/>
        </c:dLbls>
        <c:gapWidth val="182"/>
        <c:axId val="513517136"/>
        <c:axId val="495982384"/>
      </c:barChart>
      <c:catAx>
        <c:axId val="513517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495982384"/>
        <c:crosses val="autoZero"/>
        <c:auto val="1"/>
        <c:lblAlgn val="ctr"/>
        <c:lblOffset val="100"/>
        <c:noMultiLvlLbl val="0"/>
      </c:catAx>
      <c:valAx>
        <c:axId val="495982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13517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99897091850406"/>
          <c:y val="3.4750258326007671E-2"/>
          <c:w val="0.57375433590073377"/>
          <c:h val="0.7930155712002197"/>
        </c:manualLayout>
      </c:layout>
      <c:barChart>
        <c:barDir val="bar"/>
        <c:grouping val="clustered"/>
        <c:varyColors val="0"/>
        <c:ser>
          <c:idx val="0"/>
          <c:order val="0"/>
          <c:tx>
            <c:strRef>
              <c:f>Feuil1!$B$1</c:f>
              <c:strCache>
                <c:ptCount val="1"/>
                <c:pt idx="0">
                  <c:v>1</c:v>
                </c:pt>
              </c:strCache>
            </c:strRef>
          </c:tx>
          <c:spPr>
            <a:solidFill>
              <a:srgbClr val="00B0F0"/>
            </a:solidFill>
            <a:ln>
              <a:solidFill>
                <a:srgbClr val="00B0F0"/>
              </a:solidFill>
            </a:ln>
            <a:effectLst/>
          </c:spPr>
          <c:invertIfNegative val="0"/>
          <c:cat>
            <c:strRef>
              <c:f>Feuil1!$A$2:$A$4</c:f>
              <c:strCache>
                <c:ptCount val="3"/>
                <c:pt idx="0">
                  <c:v>Les logements  / Woningen</c:v>
                </c:pt>
                <c:pt idx="1">
                  <c:v>Les entreprises / Bedrijven</c:v>
                </c:pt>
                <c:pt idx="2">
                  <c:v>Les pôles d’attraction / Ontmoetingsplaatsen </c:v>
                </c:pt>
              </c:strCache>
            </c:strRef>
          </c:cat>
          <c:val>
            <c:numRef>
              <c:f>Feuil1!$B$2:$B$4</c:f>
              <c:numCache>
                <c:formatCode>General</c:formatCode>
                <c:ptCount val="3"/>
                <c:pt idx="0">
                  <c:v>32</c:v>
                </c:pt>
                <c:pt idx="1">
                  <c:v>18</c:v>
                </c:pt>
                <c:pt idx="2">
                  <c:v>22</c:v>
                </c:pt>
              </c:numCache>
            </c:numRef>
          </c:val>
          <c:extLst>
            <c:ext xmlns:c16="http://schemas.microsoft.com/office/drawing/2014/chart" uri="{C3380CC4-5D6E-409C-BE32-E72D297353CC}">
              <c16:uniqueId val="{00000000-4305-EA4E-A218-74760DD81AE2}"/>
            </c:ext>
          </c:extLst>
        </c:ser>
        <c:ser>
          <c:idx val="1"/>
          <c:order val="1"/>
          <c:tx>
            <c:strRef>
              <c:f>Feuil1!$C$1</c:f>
              <c:strCache>
                <c:ptCount val="1"/>
                <c:pt idx="0">
                  <c:v>2</c:v>
                </c:pt>
              </c:strCache>
            </c:strRef>
          </c:tx>
          <c:spPr>
            <a:solidFill>
              <a:schemeClr val="accent4"/>
            </a:solidFill>
            <a:ln>
              <a:solidFill>
                <a:schemeClr val="accent4"/>
              </a:solidFill>
            </a:ln>
            <a:effectLst/>
          </c:spPr>
          <c:invertIfNegative val="0"/>
          <c:cat>
            <c:strRef>
              <c:f>Feuil1!$A$2:$A$4</c:f>
              <c:strCache>
                <c:ptCount val="3"/>
                <c:pt idx="0">
                  <c:v>Les logements  / Woningen</c:v>
                </c:pt>
                <c:pt idx="1">
                  <c:v>Les entreprises / Bedrijven</c:v>
                </c:pt>
                <c:pt idx="2">
                  <c:v>Les pôles d’attraction / Ontmoetingsplaatsen </c:v>
                </c:pt>
              </c:strCache>
            </c:strRef>
          </c:cat>
          <c:val>
            <c:numRef>
              <c:f>Feuil1!$C$2:$C$4</c:f>
              <c:numCache>
                <c:formatCode>General</c:formatCode>
                <c:ptCount val="3"/>
                <c:pt idx="0">
                  <c:v>11</c:v>
                </c:pt>
                <c:pt idx="1">
                  <c:v>6</c:v>
                </c:pt>
                <c:pt idx="2">
                  <c:v>9</c:v>
                </c:pt>
              </c:numCache>
            </c:numRef>
          </c:val>
          <c:extLst>
            <c:ext xmlns:c16="http://schemas.microsoft.com/office/drawing/2014/chart" uri="{C3380CC4-5D6E-409C-BE32-E72D297353CC}">
              <c16:uniqueId val="{00000001-4305-EA4E-A218-74760DD81AE2}"/>
            </c:ext>
          </c:extLst>
        </c:ser>
        <c:ser>
          <c:idx val="2"/>
          <c:order val="2"/>
          <c:tx>
            <c:strRef>
              <c:f>Feuil1!$D$1</c:f>
              <c:strCache>
                <c:ptCount val="1"/>
                <c:pt idx="0">
                  <c:v>3</c:v>
                </c:pt>
              </c:strCache>
            </c:strRef>
          </c:tx>
          <c:spPr>
            <a:solidFill>
              <a:schemeClr val="tx2">
                <a:lumMod val="60000"/>
                <a:lumOff val="40000"/>
              </a:schemeClr>
            </a:solidFill>
            <a:ln>
              <a:solidFill>
                <a:schemeClr val="tx2">
                  <a:lumMod val="60000"/>
                  <a:lumOff val="40000"/>
                </a:schemeClr>
              </a:solidFill>
            </a:ln>
            <a:effectLst/>
          </c:spPr>
          <c:invertIfNegative val="0"/>
          <c:cat>
            <c:strRef>
              <c:f>Feuil1!$A$2:$A$4</c:f>
              <c:strCache>
                <c:ptCount val="3"/>
                <c:pt idx="0">
                  <c:v>Les logements  / Woningen</c:v>
                </c:pt>
                <c:pt idx="1">
                  <c:v>Les entreprises / Bedrijven</c:v>
                </c:pt>
                <c:pt idx="2">
                  <c:v>Les pôles d’attraction / Ontmoetingsplaatsen </c:v>
                </c:pt>
              </c:strCache>
            </c:strRef>
          </c:cat>
          <c:val>
            <c:numRef>
              <c:f>Feuil1!$D$2:$D$4</c:f>
              <c:numCache>
                <c:formatCode>General</c:formatCode>
                <c:ptCount val="3"/>
                <c:pt idx="0">
                  <c:v>5</c:v>
                </c:pt>
                <c:pt idx="1">
                  <c:v>15</c:v>
                </c:pt>
                <c:pt idx="2">
                  <c:v>3</c:v>
                </c:pt>
              </c:numCache>
            </c:numRef>
          </c:val>
          <c:extLst>
            <c:ext xmlns:c16="http://schemas.microsoft.com/office/drawing/2014/chart" uri="{C3380CC4-5D6E-409C-BE32-E72D297353CC}">
              <c16:uniqueId val="{00000002-4305-EA4E-A218-74760DD81AE2}"/>
            </c:ext>
          </c:extLst>
        </c:ser>
        <c:dLbls>
          <c:showLegendKey val="0"/>
          <c:showVal val="0"/>
          <c:showCatName val="0"/>
          <c:showSerName val="0"/>
          <c:showPercent val="0"/>
          <c:showBubbleSize val="0"/>
        </c:dLbls>
        <c:gapWidth val="182"/>
        <c:axId val="1153296240"/>
        <c:axId val="1150200752"/>
      </c:barChart>
      <c:catAx>
        <c:axId val="1153296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1150200752"/>
        <c:crosses val="autoZero"/>
        <c:auto val="1"/>
        <c:lblAlgn val="ctr"/>
        <c:lblOffset val="100"/>
        <c:noMultiLvlLbl val="0"/>
      </c:catAx>
      <c:valAx>
        <c:axId val="1150200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1153296240"/>
        <c:crosses val="autoZero"/>
        <c:crossBetween val="between"/>
      </c:valAx>
      <c:spPr>
        <a:noFill/>
        <a:ln>
          <a:noFill/>
        </a:ln>
        <a:effectLst/>
      </c:spPr>
    </c:plotArea>
    <c:legend>
      <c:legendPos val="b"/>
      <c:layout>
        <c:manualLayout>
          <c:xMode val="edge"/>
          <c:yMode val="edge"/>
          <c:x val="0.56281021794516384"/>
          <c:y val="0.89776359575872711"/>
          <c:w val="0.18075298738556819"/>
          <c:h val="9.48507887281592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59038131715785"/>
          <c:y val="4.975124378109453E-2"/>
          <c:w val="0.70326631926750283"/>
          <c:h val="0.89145183175033926"/>
        </c:manualLayout>
      </c:layout>
      <c:barChart>
        <c:barDir val="bar"/>
        <c:grouping val="clustered"/>
        <c:varyColors val="0"/>
        <c:ser>
          <c:idx val="0"/>
          <c:order val="0"/>
          <c:tx>
            <c:strRef>
              <c:f>Feuil1!$B$1</c:f>
              <c:strCache>
                <c:ptCount val="1"/>
                <c:pt idx="0">
                  <c:v>Ventes</c:v>
                </c:pt>
              </c:strCache>
            </c:strRef>
          </c:tx>
          <c:spPr>
            <a:solidFill>
              <a:srgbClr val="00B0F0"/>
            </a:solidFill>
            <a:ln w="19050">
              <a:solidFill>
                <a:srgbClr val="00B0F0"/>
              </a:solidFill>
            </a:ln>
            <a:effectLst/>
          </c:spPr>
          <c:invertIfNegative val="0"/>
          <c:dPt>
            <c:idx val="0"/>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1-07F6-0E43-9B37-81D5A73CC221}"/>
              </c:ext>
            </c:extLst>
          </c:dPt>
          <c:dPt>
            <c:idx val="1"/>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3-07F6-0E43-9B37-81D5A73CC221}"/>
              </c:ext>
            </c:extLst>
          </c:dPt>
          <c:dPt>
            <c:idx val="2"/>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5-07F6-0E43-9B37-81D5A73CC221}"/>
              </c:ext>
            </c:extLst>
          </c:dPt>
          <c:dPt>
            <c:idx val="3"/>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7-07F6-0E43-9B37-81D5A73CC221}"/>
              </c:ext>
            </c:extLst>
          </c:dPt>
          <c:dPt>
            <c:idx val="4"/>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9-07F6-0E43-9B37-81D5A73CC221}"/>
              </c:ext>
            </c:extLst>
          </c:dPt>
          <c:cat>
            <c:strRef>
              <c:f>Feuil1!$A$2:$A$6</c:f>
              <c:strCache>
                <c:ptCount val="5"/>
                <c:pt idx="0">
                  <c:v>Très important / Zeer belangrijk   51 </c:v>
                </c:pt>
                <c:pt idx="1">
                  <c:v>Important / Belangrijk   15 </c:v>
                </c:pt>
                <c:pt idx="2">
                  <c:v>Peu important / Minder belangrijk   12 </c:v>
                </c:pt>
                <c:pt idx="3">
                  <c:v>Pas important / Niet belangrijk   1</c:v>
                </c:pt>
                <c:pt idx="4">
                  <c:v>Sans avis  / Geen mening   0</c:v>
                </c:pt>
              </c:strCache>
            </c:strRef>
          </c:cat>
          <c:val>
            <c:numRef>
              <c:f>Feuil1!$B$2:$B$6</c:f>
              <c:numCache>
                <c:formatCode>General</c:formatCode>
                <c:ptCount val="5"/>
                <c:pt idx="0">
                  <c:v>51</c:v>
                </c:pt>
                <c:pt idx="1">
                  <c:v>15</c:v>
                </c:pt>
                <c:pt idx="2">
                  <c:v>12</c:v>
                </c:pt>
                <c:pt idx="3">
                  <c:v>1</c:v>
                </c:pt>
                <c:pt idx="4">
                  <c:v>0</c:v>
                </c:pt>
              </c:numCache>
            </c:numRef>
          </c:val>
          <c:extLst>
            <c:ext xmlns:c16="http://schemas.microsoft.com/office/drawing/2014/chart" uri="{C3380CC4-5D6E-409C-BE32-E72D297353CC}">
              <c16:uniqueId val="{0000000A-07F6-0E43-9B37-81D5A73CC221}"/>
            </c:ext>
          </c:extLst>
        </c:ser>
        <c:dLbls>
          <c:showLegendKey val="0"/>
          <c:showVal val="0"/>
          <c:showCatName val="0"/>
          <c:showSerName val="0"/>
          <c:showPercent val="0"/>
          <c:showBubbleSize val="0"/>
        </c:dLbls>
        <c:gapWidth val="100"/>
        <c:axId val="466258960"/>
        <c:axId val="559107600"/>
      </c:barChart>
      <c:valAx>
        <c:axId val="559107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466258960"/>
        <c:crosses val="autoZero"/>
        <c:crossBetween val="between"/>
      </c:valAx>
      <c:catAx>
        <c:axId val="4662589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5910760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rgbClr val="00B0F0"/>
            </a:solidFill>
            <a:ln>
              <a:noFill/>
            </a:ln>
            <a:effectLst/>
          </c:spPr>
          <c:invertIfNegative val="0"/>
          <c:cat>
            <c:strRef>
              <c:f>Feuil1!$A$2:$A$6</c:f>
              <c:strCache>
                <c:ptCount val="5"/>
                <c:pt idx="0">
                  <c:v>Très important / Zeer belangrijk   533</c:v>
                </c:pt>
                <c:pt idx="1">
                  <c:v>Important / Belangrijk   305</c:v>
                </c:pt>
                <c:pt idx="2">
                  <c:v>Peu important / Minder belangrijk   41</c:v>
                </c:pt>
                <c:pt idx="3">
                  <c:v>Pas important / Niet belangrijk   29</c:v>
                </c:pt>
                <c:pt idx="4">
                  <c:v>Sans avis  / Geen mening   5</c:v>
                </c:pt>
              </c:strCache>
            </c:strRef>
          </c:cat>
          <c:val>
            <c:numRef>
              <c:f>Feuil1!$B$2:$B$6</c:f>
              <c:numCache>
                <c:formatCode>General</c:formatCode>
                <c:ptCount val="5"/>
                <c:pt idx="0">
                  <c:v>533</c:v>
                </c:pt>
                <c:pt idx="1">
                  <c:v>305</c:v>
                </c:pt>
                <c:pt idx="2">
                  <c:v>41</c:v>
                </c:pt>
                <c:pt idx="3">
                  <c:v>29</c:v>
                </c:pt>
                <c:pt idx="4">
                  <c:v>5</c:v>
                </c:pt>
              </c:numCache>
            </c:numRef>
          </c:val>
          <c:extLst>
            <c:ext xmlns:c16="http://schemas.microsoft.com/office/drawing/2014/chart" uri="{C3380CC4-5D6E-409C-BE32-E72D297353CC}">
              <c16:uniqueId val="{00000000-5444-A44C-944C-D037C900B5E7}"/>
            </c:ext>
          </c:extLst>
        </c:ser>
        <c:dLbls>
          <c:showLegendKey val="0"/>
          <c:showVal val="0"/>
          <c:showCatName val="0"/>
          <c:showSerName val="0"/>
          <c:showPercent val="0"/>
          <c:showBubbleSize val="0"/>
        </c:dLbls>
        <c:gapWidth val="182"/>
        <c:axId val="538849328"/>
        <c:axId val="531434160"/>
      </c:barChart>
      <c:catAx>
        <c:axId val="538849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31434160"/>
        <c:crosses val="autoZero"/>
        <c:auto val="1"/>
        <c:lblAlgn val="ctr"/>
        <c:lblOffset val="100"/>
        <c:noMultiLvlLbl val="0"/>
      </c:catAx>
      <c:valAx>
        <c:axId val="531434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38849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867160294589497E-3"/>
          <c:y val="4.975124378109453E-2"/>
          <c:w val="0.60098039215686283"/>
          <c:h val="0.88614550725257035"/>
        </c:manualLayout>
      </c:layout>
      <c:barChart>
        <c:barDir val="bar"/>
        <c:grouping val="clustered"/>
        <c:varyColors val="0"/>
        <c:ser>
          <c:idx val="0"/>
          <c:order val="0"/>
          <c:tx>
            <c:strRef>
              <c:f>Feuil1!$B$1</c:f>
              <c:strCache>
                <c:ptCount val="1"/>
                <c:pt idx="0">
                  <c:v>Ventes</c:v>
                </c:pt>
              </c:strCache>
            </c:strRef>
          </c:tx>
          <c:spPr>
            <a:solidFill>
              <a:srgbClr val="00B0F0"/>
            </a:solidFill>
            <a:ln w="19050">
              <a:solidFill>
                <a:srgbClr val="00B0F0"/>
              </a:solidFill>
            </a:ln>
            <a:effectLst/>
          </c:spPr>
          <c:invertIfNegative val="0"/>
          <c:dPt>
            <c:idx val="0"/>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1-D616-294A-BDC6-0E6803EB6AF4}"/>
              </c:ext>
            </c:extLst>
          </c:dPt>
          <c:dPt>
            <c:idx val="1"/>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3-D616-294A-BDC6-0E6803EB6AF4}"/>
              </c:ext>
            </c:extLst>
          </c:dPt>
          <c:dPt>
            <c:idx val="2"/>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5-D616-294A-BDC6-0E6803EB6AF4}"/>
              </c:ext>
            </c:extLst>
          </c:dPt>
          <c:dPt>
            <c:idx val="3"/>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7-D616-294A-BDC6-0E6803EB6AF4}"/>
              </c:ext>
            </c:extLst>
          </c:dPt>
          <c:dPt>
            <c:idx val="4"/>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9-D616-294A-BDC6-0E6803EB6AF4}"/>
              </c:ext>
            </c:extLst>
          </c:dPt>
          <c:cat>
            <c:strRef>
              <c:f>Feuil1!$A$2:$A$6</c:f>
              <c:strCache>
                <c:ptCount val="5"/>
                <c:pt idx="0">
                  <c:v>Très important / Zeer belangrijk   59</c:v>
                </c:pt>
                <c:pt idx="1">
                  <c:v>Important / Belangrijk   11</c:v>
                </c:pt>
                <c:pt idx="2">
                  <c:v>Peu important / Minder belangrijk   1 </c:v>
                </c:pt>
                <c:pt idx="3">
                  <c:v>Pas important / Niet belangrijk   0 </c:v>
                </c:pt>
                <c:pt idx="4">
                  <c:v>Sans avis  / Geen mening   0 </c:v>
                </c:pt>
              </c:strCache>
            </c:strRef>
          </c:cat>
          <c:val>
            <c:numRef>
              <c:f>Feuil1!$B$2:$B$6</c:f>
              <c:numCache>
                <c:formatCode>General</c:formatCode>
                <c:ptCount val="5"/>
                <c:pt idx="0">
                  <c:v>59</c:v>
                </c:pt>
                <c:pt idx="1">
                  <c:v>11</c:v>
                </c:pt>
                <c:pt idx="2">
                  <c:v>1</c:v>
                </c:pt>
                <c:pt idx="3">
                  <c:v>0</c:v>
                </c:pt>
                <c:pt idx="4">
                  <c:v>0</c:v>
                </c:pt>
              </c:numCache>
            </c:numRef>
          </c:val>
          <c:extLst>
            <c:ext xmlns:c16="http://schemas.microsoft.com/office/drawing/2014/chart" uri="{C3380CC4-5D6E-409C-BE32-E72D297353CC}">
              <c16:uniqueId val="{0000000A-D616-294A-BDC6-0E6803EB6AF4}"/>
            </c:ext>
          </c:extLst>
        </c:ser>
        <c:dLbls>
          <c:showLegendKey val="0"/>
          <c:showVal val="0"/>
          <c:showCatName val="0"/>
          <c:showSerName val="0"/>
          <c:showPercent val="0"/>
          <c:showBubbleSize val="0"/>
        </c:dLbls>
        <c:gapWidth val="100"/>
        <c:axId val="571953344"/>
        <c:axId val="559295936"/>
      </c:barChart>
      <c:valAx>
        <c:axId val="5592959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71953344"/>
        <c:crosses val="autoZero"/>
        <c:crossBetween val="between"/>
      </c:valAx>
      <c:catAx>
        <c:axId val="5719533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5929593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rgbClr val="00B0F0"/>
            </a:solidFill>
            <a:ln>
              <a:solidFill>
                <a:srgbClr val="00B0F0"/>
              </a:solidFill>
            </a:ln>
            <a:effectLst/>
          </c:spPr>
          <c:invertIfNegative val="0"/>
          <c:cat>
            <c:strRef>
              <c:f>Feuil1!$A$2:$A$6</c:f>
              <c:strCache>
                <c:ptCount val="5"/>
                <c:pt idx="0">
                  <c:v>Très important / Zeer belangrijk   477</c:v>
                </c:pt>
                <c:pt idx="1">
                  <c:v>Important / Belangrijk   303</c:v>
                </c:pt>
                <c:pt idx="2">
                  <c:v>Peu important / Minder belangrijk   79</c:v>
                </c:pt>
                <c:pt idx="3">
                  <c:v>Pas important / Niet belangrijk   45</c:v>
                </c:pt>
                <c:pt idx="4">
                  <c:v>Sans avis  / Geen mening   24</c:v>
                </c:pt>
              </c:strCache>
            </c:strRef>
          </c:cat>
          <c:val>
            <c:numRef>
              <c:f>Feuil1!$B$2:$B$6</c:f>
              <c:numCache>
                <c:formatCode>General</c:formatCode>
                <c:ptCount val="5"/>
                <c:pt idx="0">
                  <c:v>477</c:v>
                </c:pt>
                <c:pt idx="1">
                  <c:v>303</c:v>
                </c:pt>
                <c:pt idx="2">
                  <c:v>79</c:v>
                </c:pt>
                <c:pt idx="3">
                  <c:v>45</c:v>
                </c:pt>
                <c:pt idx="4">
                  <c:v>24</c:v>
                </c:pt>
              </c:numCache>
            </c:numRef>
          </c:val>
          <c:extLst>
            <c:ext xmlns:c16="http://schemas.microsoft.com/office/drawing/2014/chart" uri="{C3380CC4-5D6E-409C-BE32-E72D297353CC}">
              <c16:uniqueId val="{00000000-A551-2149-88E7-4255BCA6DBBA}"/>
            </c:ext>
          </c:extLst>
        </c:ser>
        <c:dLbls>
          <c:showLegendKey val="0"/>
          <c:showVal val="0"/>
          <c:showCatName val="0"/>
          <c:showSerName val="0"/>
          <c:showPercent val="0"/>
          <c:showBubbleSize val="0"/>
        </c:dLbls>
        <c:gapWidth val="182"/>
        <c:axId val="575841744"/>
        <c:axId val="572281936"/>
      </c:barChart>
      <c:catAx>
        <c:axId val="575841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72281936"/>
        <c:crosses val="autoZero"/>
        <c:auto val="1"/>
        <c:lblAlgn val="ctr"/>
        <c:lblOffset val="100"/>
        <c:noMultiLvlLbl val="0"/>
      </c:catAx>
      <c:valAx>
        <c:axId val="5722819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75841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rgbClr val="00B0F0"/>
            </a:solidFill>
            <a:ln>
              <a:solidFill>
                <a:srgbClr val="00B0F0"/>
              </a:solidFill>
            </a:ln>
            <a:effectLst/>
          </c:spPr>
          <c:invertIfNegative val="0"/>
          <c:cat>
            <c:strRef>
              <c:f>Feuil1!$A$2:$A$6</c:f>
              <c:strCache>
                <c:ptCount val="5"/>
                <c:pt idx="0">
                  <c:v>Très important / Zeer belangrijk  569</c:v>
                </c:pt>
                <c:pt idx="1">
                  <c:v>Important / Belangrijk   265</c:v>
                </c:pt>
                <c:pt idx="2">
                  <c:v>Peu important / Minder belangrijk   44</c:v>
                </c:pt>
                <c:pt idx="3">
                  <c:v>Pas important / Niet belangrijk   38</c:v>
                </c:pt>
                <c:pt idx="4">
                  <c:v>Sans avis  / Geen mening   16</c:v>
                </c:pt>
              </c:strCache>
            </c:strRef>
          </c:cat>
          <c:val>
            <c:numRef>
              <c:f>Feuil1!$B$2:$B$6</c:f>
              <c:numCache>
                <c:formatCode>General</c:formatCode>
                <c:ptCount val="5"/>
                <c:pt idx="0">
                  <c:v>569</c:v>
                </c:pt>
                <c:pt idx="1">
                  <c:v>265</c:v>
                </c:pt>
                <c:pt idx="2">
                  <c:v>44</c:v>
                </c:pt>
                <c:pt idx="3">
                  <c:v>38</c:v>
                </c:pt>
                <c:pt idx="4">
                  <c:v>16</c:v>
                </c:pt>
              </c:numCache>
            </c:numRef>
          </c:val>
          <c:extLst>
            <c:ext xmlns:c16="http://schemas.microsoft.com/office/drawing/2014/chart" uri="{C3380CC4-5D6E-409C-BE32-E72D297353CC}">
              <c16:uniqueId val="{00000000-6F8C-2C41-B570-86E9E1B46ADE}"/>
            </c:ext>
          </c:extLst>
        </c:ser>
        <c:dLbls>
          <c:showLegendKey val="0"/>
          <c:showVal val="0"/>
          <c:showCatName val="0"/>
          <c:showSerName val="0"/>
          <c:showPercent val="0"/>
          <c:showBubbleSize val="0"/>
        </c:dLbls>
        <c:gapWidth val="182"/>
        <c:axId val="558843024"/>
        <c:axId val="542002624"/>
      </c:barChart>
      <c:catAx>
        <c:axId val="558843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42002624"/>
        <c:crosses val="autoZero"/>
        <c:auto val="1"/>
        <c:lblAlgn val="ctr"/>
        <c:lblOffset val="100"/>
        <c:noMultiLvlLbl val="0"/>
      </c:catAx>
      <c:valAx>
        <c:axId val="542002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58843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84652889397147"/>
          <c:y val="5.4274084124830396E-2"/>
          <c:w val="0.72697860495448563"/>
          <c:h val="0.91328254931498554"/>
        </c:manualLayout>
      </c:layout>
      <c:barChart>
        <c:barDir val="bar"/>
        <c:grouping val="clustered"/>
        <c:varyColors val="0"/>
        <c:ser>
          <c:idx val="0"/>
          <c:order val="0"/>
          <c:tx>
            <c:strRef>
              <c:f>Feuil1!$B$1</c:f>
              <c:strCache>
                <c:ptCount val="1"/>
                <c:pt idx="0">
                  <c:v>Ventes</c:v>
                </c:pt>
              </c:strCache>
            </c:strRef>
          </c:tx>
          <c:spPr>
            <a:solidFill>
              <a:srgbClr val="00B0F0"/>
            </a:solidFill>
            <a:ln w="19050">
              <a:solidFill>
                <a:srgbClr val="00B0F0"/>
              </a:solidFill>
            </a:ln>
            <a:effectLst/>
          </c:spPr>
          <c:invertIfNegative val="0"/>
          <c:dPt>
            <c:idx val="0"/>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1-9EB8-ED46-8136-A39F5DA67EB7}"/>
              </c:ext>
            </c:extLst>
          </c:dPt>
          <c:dPt>
            <c:idx val="1"/>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3-9EB8-ED46-8136-A39F5DA67EB7}"/>
              </c:ext>
            </c:extLst>
          </c:dPt>
          <c:dPt>
            <c:idx val="2"/>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5-9EB8-ED46-8136-A39F5DA67EB7}"/>
              </c:ext>
            </c:extLst>
          </c:dPt>
          <c:dPt>
            <c:idx val="3"/>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7-9EB8-ED46-8136-A39F5DA67EB7}"/>
              </c:ext>
            </c:extLst>
          </c:dPt>
          <c:dPt>
            <c:idx val="4"/>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9-9EB8-ED46-8136-A39F5DA67EB7}"/>
              </c:ext>
            </c:extLst>
          </c:dPt>
          <c:cat>
            <c:strRef>
              <c:f>Feuil1!$A$2:$A$6</c:f>
              <c:strCache>
                <c:ptCount val="5"/>
                <c:pt idx="0">
                  <c:v>Très important / Zeer belangrijk   63 </c:v>
                </c:pt>
                <c:pt idx="1">
                  <c:v>Important / Belangrijk   4 </c:v>
                </c:pt>
                <c:pt idx="2">
                  <c:v>Peu important / Minder belangrijk   3 </c:v>
                </c:pt>
                <c:pt idx="3">
                  <c:v>Pas important / Niet belangrijk   7</c:v>
                </c:pt>
                <c:pt idx="4">
                  <c:v>Sans avis  / Geen mening   1 </c:v>
                </c:pt>
              </c:strCache>
            </c:strRef>
          </c:cat>
          <c:val>
            <c:numRef>
              <c:f>Feuil1!$B$2:$B$6</c:f>
              <c:numCache>
                <c:formatCode>General</c:formatCode>
                <c:ptCount val="5"/>
                <c:pt idx="0">
                  <c:v>63</c:v>
                </c:pt>
                <c:pt idx="1">
                  <c:v>4</c:v>
                </c:pt>
                <c:pt idx="2">
                  <c:v>3</c:v>
                </c:pt>
                <c:pt idx="3">
                  <c:v>7</c:v>
                </c:pt>
                <c:pt idx="4">
                  <c:v>1</c:v>
                </c:pt>
              </c:numCache>
            </c:numRef>
          </c:val>
          <c:extLst>
            <c:ext xmlns:c16="http://schemas.microsoft.com/office/drawing/2014/chart" uri="{C3380CC4-5D6E-409C-BE32-E72D297353CC}">
              <c16:uniqueId val="{0000000A-9EB8-ED46-8136-A39F5DA67EB7}"/>
            </c:ext>
          </c:extLst>
        </c:ser>
        <c:dLbls>
          <c:showLegendKey val="0"/>
          <c:showVal val="0"/>
          <c:showCatName val="0"/>
          <c:showSerName val="0"/>
          <c:showPercent val="0"/>
          <c:showBubbleSize val="0"/>
        </c:dLbls>
        <c:gapWidth val="100"/>
        <c:axId val="580998608"/>
        <c:axId val="580086816"/>
      </c:barChart>
      <c:valAx>
        <c:axId val="580086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80998608"/>
        <c:crosses val="autoZero"/>
        <c:crossBetween val="between"/>
      </c:valAx>
      <c:catAx>
        <c:axId val="5809986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8008681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78613940948297"/>
          <c:y val="6.7842605156037988E-2"/>
          <c:w val="0.66032315843625267"/>
          <c:h val="0.89519118794004204"/>
        </c:manualLayout>
      </c:layout>
      <c:barChart>
        <c:barDir val="bar"/>
        <c:grouping val="clustered"/>
        <c:varyColors val="0"/>
        <c:ser>
          <c:idx val="0"/>
          <c:order val="0"/>
          <c:tx>
            <c:strRef>
              <c:f>Feuil1!$B$1</c:f>
              <c:strCache>
                <c:ptCount val="1"/>
                <c:pt idx="0">
                  <c:v>Ventes</c:v>
                </c:pt>
              </c:strCache>
            </c:strRef>
          </c:tx>
          <c:spPr>
            <a:solidFill>
              <a:srgbClr val="00B0F0"/>
            </a:solidFill>
            <a:ln w="19050">
              <a:solidFill>
                <a:srgbClr val="00B0F0"/>
              </a:solidFill>
            </a:ln>
            <a:effectLst/>
          </c:spPr>
          <c:invertIfNegative val="0"/>
          <c:dPt>
            <c:idx val="0"/>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1-0B91-BC43-809B-A7BFB1B1A7D7}"/>
              </c:ext>
            </c:extLst>
          </c:dPt>
          <c:dPt>
            <c:idx val="1"/>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3-0B91-BC43-809B-A7BFB1B1A7D7}"/>
              </c:ext>
            </c:extLst>
          </c:dPt>
          <c:dPt>
            <c:idx val="2"/>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5-0B91-BC43-809B-A7BFB1B1A7D7}"/>
              </c:ext>
            </c:extLst>
          </c:dPt>
          <c:dPt>
            <c:idx val="3"/>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7-0B91-BC43-809B-A7BFB1B1A7D7}"/>
              </c:ext>
            </c:extLst>
          </c:dPt>
          <c:dPt>
            <c:idx val="4"/>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9-0B91-BC43-809B-A7BFB1B1A7D7}"/>
              </c:ext>
            </c:extLst>
          </c:dPt>
          <c:cat>
            <c:strRef>
              <c:f>Feuil1!$A$2:$A$6</c:f>
              <c:strCache>
                <c:ptCount val="5"/>
                <c:pt idx="0">
                  <c:v>Très important / Zeer belangrijk   59</c:v>
                </c:pt>
                <c:pt idx="1">
                  <c:v>Important / Belangrijk   14</c:v>
                </c:pt>
                <c:pt idx="2">
                  <c:v>Peu important / Minder belangrijk   1</c:v>
                </c:pt>
                <c:pt idx="3">
                  <c:v>Pas important / Niet belangrijk   1</c:v>
                </c:pt>
                <c:pt idx="4">
                  <c:v>Sans avis  / Geen mening   0</c:v>
                </c:pt>
              </c:strCache>
            </c:strRef>
          </c:cat>
          <c:val>
            <c:numRef>
              <c:f>Feuil1!$B$2:$B$6</c:f>
              <c:numCache>
                <c:formatCode>General</c:formatCode>
                <c:ptCount val="5"/>
                <c:pt idx="0">
                  <c:v>59</c:v>
                </c:pt>
                <c:pt idx="1">
                  <c:v>14</c:v>
                </c:pt>
                <c:pt idx="2">
                  <c:v>1</c:v>
                </c:pt>
                <c:pt idx="3">
                  <c:v>1</c:v>
                </c:pt>
                <c:pt idx="4">
                  <c:v>0</c:v>
                </c:pt>
              </c:numCache>
            </c:numRef>
          </c:val>
          <c:extLst>
            <c:ext xmlns:c16="http://schemas.microsoft.com/office/drawing/2014/chart" uri="{C3380CC4-5D6E-409C-BE32-E72D297353CC}">
              <c16:uniqueId val="{0000000A-0B91-BC43-809B-A7BFB1B1A7D7}"/>
            </c:ext>
          </c:extLst>
        </c:ser>
        <c:dLbls>
          <c:showLegendKey val="0"/>
          <c:showVal val="0"/>
          <c:showCatName val="0"/>
          <c:showSerName val="0"/>
          <c:showPercent val="0"/>
          <c:showBubbleSize val="0"/>
        </c:dLbls>
        <c:gapWidth val="100"/>
        <c:axId val="575755696"/>
        <c:axId val="575279216"/>
      </c:barChart>
      <c:valAx>
        <c:axId val="575279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75755696"/>
        <c:crosses val="autoZero"/>
        <c:crossBetween val="between"/>
      </c:valAx>
      <c:catAx>
        <c:axId val="57575569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7527921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rgbClr val="00B0F0"/>
            </a:solidFill>
            <a:ln>
              <a:solidFill>
                <a:srgbClr val="00B0F0"/>
              </a:solidFill>
            </a:ln>
            <a:effectLst/>
          </c:spPr>
          <c:invertIfNegative val="0"/>
          <c:cat>
            <c:strRef>
              <c:f>Feuil1!$A$2:$A$6</c:f>
              <c:strCache>
                <c:ptCount val="5"/>
                <c:pt idx="0">
                  <c:v>Très important / Zeer belangrijk  564</c:v>
                </c:pt>
                <c:pt idx="1">
                  <c:v>Important / Belangrijk   273</c:v>
                </c:pt>
                <c:pt idx="2">
                  <c:v>Peu important / Minder belangrijk   45</c:v>
                </c:pt>
                <c:pt idx="3">
                  <c:v>Pas important / Niet belangrijk   39</c:v>
                </c:pt>
                <c:pt idx="4">
                  <c:v>Sans avis  / Geen mening   11</c:v>
                </c:pt>
              </c:strCache>
            </c:strRef>
          </c:cat>
          <c:val>
            <c:numRef>
              <c:f>Feuil1!$B$2:$B$6</c:f>
              <c:numCache>
                <c:formatCode>General</c:formatCode>
                <c:ptCount val="5"/>
                <c:pt idx="0">
                  <c:v>564</c:v>
                </c:pt>
                <c:pt idx="1">
                  <c:v>273</c:v>
                </c:pt>
                <c:pt idx="2">
                  <c:v>45</c:v>
                </c:pt>
                <c:pt idx="3">
                  <c:v>39</c:v>
                </c:pt>
                <c:pt idx="4">
                  <c:v>11</c:v>
                </c:pt>
              </c:numCache>
            </c:numRef>
          </c:val>
          <c:extLst>
            <c:ext xmlns:c16="http://schemas.microsoft.com/office/drawing/2014/chart" uri="{C3380CC4-5D6E-409C-BE32-E72D297353CC}">
              <c16:uniqueId val="{00000000-7965-7945-A90D-4AC3E091B8B3}"/>
            </c:ext>
          </c:extLst>
        </c:ser>
        <c:dLbls>
          <c:showLegendKey val="0"/>
          <c:showVal val="0"/>
          <c:showCatName val="0"/>
          <c:showSerName val="0"/>
          <c:showPercent val="0"/>
          <c:showBubbleSize val="0"/>
        </c:dLbls>
        <c:gapWidth val="182"/>
        <c:axId val="582869536"/>
        <c:axId val="573586432"/>
      </c:barChart>
      <c:catAx>
        <c:axId val="582869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73586432"/>
        <c:crosses val="autoZero"/>
        <c:auto val="1"/>
        <c:lblAlgn val="ctr"/>
        <c:lblOffset val="100"/>
        <c:noMultiLvlLbl val="0"/>
      </c:catAx>
      <c:valAx>
        <c:axId val="5735864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8286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34186795786789"/>
          <c:y val="2.2187041823109602E-2"/>
          <c:w val="0.53558671821251835"/>
          <c:h val="0.91328241425334844"/>
        </c:manualLayout>
      </c:layout>
      <c:barChart>
        <c:barDir val="bar"/>
        <c:grouping val="clustered"/>
        <c:varyColors val="0"/>
        <c:ser>
          <c:idx val="0"/>
          <c:order val="0"/>
          <c:tx>
            <c:strRef>
              <c:f>Feuil1!$B$1</c:f>
              <c:strCache>
                <c:ptCount val="1"/>
                <c:pt idx="0">
                  <c:v>Ventes</c:v>
                </c:pt>
              </c:strCache>
            </c:strRef>
          </c:tx>
          <c:spPr>
            <a:solidFill>
              <a:srgbClr val="00B0F0"/>
            </a:solidFill>
            <a:ln w="19050">
              <a:solidFill>
                <a:srgbClr val="00B0F0"/>
              </a:solidFill>
            </a:ln>
            <a:effectLst/>
          </c:spPr>
          <c:invertIfNegative val="0"/>
          <c:dPt>
            <c:idx val="0"/>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1-4A4A-1645-9FF6-2AEF62CF12BC}"/>
              </c:ext>
            </c:extLst>
          </c:dPt>
          <c:dPt>
            <c:idx val="1"/>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3-4A4A-1645-9FF6-2AEF62CF12BC}"/>
              </c:ext>
            </c:extLst>
          </c:dPt>
          <c:dPt>
            <c:idx val="2"/>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5-4A4A-1645-9FF6-2AEF62CF12BC}"/>
              </c:ext>
            </c:extLst>
          </c:dPt>
          <c:dPt>
            <c:idx val="3"/>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7-4A4A-1645-9FF6-2AEF62CF12BC}"/>
              </c:ext>
            </c:extLst>
          </c:dPt>
          <c:dPt>
            <c:idx val="4"/>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9-4A4A-1645-9FF6-2AEF62CF12BC}"/>
              </c:ext>
            </c:extLst>
          </c:dPt>
          <c:cat>
            <c:strRef>
              <c:f>Feuil1!$A$2:$A$6</c:f>
              <c:strCache>
                <c:ptCount val="5"/>
                <c:pt idx="0">
                  <c:v>Tout à fait acceptable /  Volledig aanvaardbaar   19</c:v>
                </c:pt>
                <c:pt idx="1">
                  <c:v> Acceptable / Aanvaardbaar   13</c:v>
                </c:pt>
                <c:pt idx="2">
                  <c:v>Peu acceptable / Minder aanvaardbaar   2 </c:v>
                </c:pt>
                <c:pt idx="3">
                  <c:v>Inacceptable / Onaanvaardbaar   56</c:v>
                </c:pt>
                <c:pt idx="4">
                  <c:v>Sans avis  / Geen mening   0</c:v>
                </c:pt>
              </c:strCache>
            </c:strRef>
          </c:cat>
          <c:val>
            <c:numRef>
              <c:f>Feuil1!$B$2:$B$6</c:f>
              <c:numCache>
                <c:formatCode>General</c:formatCode>
                <c:ptCount val="5"/>
                <c:pt idx="0">
                  <c:v>19</c:v>
                </c:pt>
                <c:pt idx="1">
                  <c:v>13</c:v>
                </c:pt>
                <c:pt idx="2">
                  <c:v>2</c:v>
                </c:pt>
                <c:pt idx="3">
                  <c:v>56</c:v>
                </c:pt>
                <c:pt idx="4">
                  <c:v>0</c:v>
                </c:pt>
              </c:numCache>
            </c:numRef>
          </c:val>
          <c:extLst>
            <c:ext xmlns:c16="http://schemas.microsoft.com/office/drawing/2014/chart" uri="{C3380CC4-5D6E-409C-BE32-E72D297353CC}">
              <c16:uniqueId val="{0000000A-4A4A-1645-9FF6-2AEF62CF12BC}"/>
            </c:ext>
          </c:extLst>
        </c:ser>
        <c:dLbls>
          <c:showLegendKey val="0"/>
          <c:showVal val="0"/>
          <c:showCatName val="0"/>
          <c:showSerName val="0"/>
          <c:showPercent val="0"/>
          <c:showBubbleSize val="0"/>
        </c:dLbls>
        <c:gapWidth val="100"/>
        <c:axId val="561707840"/>
        <c:axId val="572736688"/>
      </c:barChart>
      <c:valAx>
        <c:axId val="572736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61707840"/>
        <c:crosses val="autoZero"/>
        <c:crossBetween val="between"/>
      </c:valAx>
      <c:catAx>
        <c:axId val="5617078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7273668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rgbClr val="00B0F0"/>
            </a:solidFill>
            <a:ln>
              <a:solidFill>
                <a:srgbClr val="00B0F0"/>
              </a:solidFill>
            </a:ln>
            <a:effectLst/>
          </c:spPr>
          <c:invertIfNegative val="0"/>
          <c:cat>
            <c:strRef>
              <c:f>Feuil1!$A$2:$A$3</c:f>
              <c:strCache>
                <c:ptCount val="2"/>
                <c:pt idx="0">
                  <c:v>Homme / Man</c:v>
                </c:pt>
                <c:pt idx="1">
                  <c:v>Vrouw / femme</c:v>
                </c:pt>
              </c:strCache>
            </c:strRef>
          </c:cat>
          <c:val>
            <c:numRef>
              <c:f>Feuil1!$B$2:$B$3</c:f>
              <c:numCache>
                <c:formatCode>General</c:formatCode>
                <c:ptCount val="2"/>
                <c:pt idx="0">
                  <c:v>437</c:v>
                </c:pt>
                <c:pt idx="1">
                  <c:v>400</c:v>
                </c:pt>
              </c:numCache>
            </c:numRef>
          </c:val>
          <c:extLst>
            <c:ext xmlns:c16="http://schemas.microsoft.com/office/drawing/2014/chart" uri="{C3380CC4-5D6E-409C-BE32-E72D297353CC}">
              <c16:uniqueId val="{00000000-6074-B348-BEF1-95153A090A3C}"/>
            </c:ext>
          </c:extLst>
        </c:ser>
        <c:dLbls>
          <c:showLegendKey val="0"/>
          <c:showVal val="0"/>
          <c:showCatName val="0"/>
          <c:showSerName val="0"/>
          <c:showPercent val="0"/>
          <c:showBubbleSize val="0"/>
        </c:dLbls>
        <c:gapWidth val="182"/>
        <c:axId val="512690816"/>
        <c:axId val="514993456"/>
      </c:barChart>
      <c:catAx>
        <c:axId val="512690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14993456"/>
        <c:crosses val="autoZero"/>
        <c:auto val="1"/>
        <c:lblAlgn val="ctr"/>
        <c:lblOffset val="100"/>
        <c:noMultiLvlLbl val="0"/>
      </c:catAx>
      <c:valAx>
        <c:axId val="5149934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12690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rgbClr val="00B0F0"/>
            </a:solidFill>
            <a:ln>
              <a:solidFill>
                <a:srgbClr val="00B0F0"/>
              </a:solidFill>
            </a:ln>
            <a:effectLst/>
          </c:spPr>
          <c:invertIfNegative val="0"/>
          <c:cat>
            <c:strRef>
              <c:f>Feuil1!$A$2:$A$6</c:f>
              <c:strCache>
                <c:ptCount val="5"/>
                <c:pt idx="0">
                  <c:v>Souhaitable / Wenselijk  200</c:v>
                </c:pt>
                <c:pt idx="1">
                  <c:v>Acceptable / Aanvaardbaar   284</c:v>
                </c:pt>
                <c:pt idx="2">
                  <c:v>Peu acceptable / Minder aanvaardbaar  148 </c:v>
                </c:pt>
                <c:pt idx="3">
                  <c:v>Inacceptable / Minder belangrijk   273</c:v>
                </c:pt>
                <c:pt idx="4">
                  <c:v>Sans avis  / Geen mening   24</c:v>
                </c:pt>
              </c:strCache>
            </c:strRef>
          </c:cat>
          <c:val>
            <c:numRef>
              <c:f>Feuil1!$B$2:$B$6</c:f>
              <c:numCache>
                <c:formatCode>General</c:formatCode>
                <c:ptCount val="5"/>
                <c:pt idx="0">
                  <c:v>200</c:v>
                </c:pt>
                <c:pt idx="1">
                  <c:v>284</c:v>
                </c:pt>
                <c:pt idx="2">
                  <c:v>148</c:v>
                </c:pt>
                <c:pt idx="3">
                  <c:v>273</c:v>
                </c:pt>
                <c:pt idx="4">
                  <c:v>24</c:v>
                </c:pt>
              </c:numCache>
            </c:numRef>
          </c:val>
          <c:extLst>
            <c:ext xmlns:c16="http://schemas.microsoft.com/office/drawing/2014/chart" uri="{C3380CC4-5D6E-409C-BE32-E72D297353CC}">
              <c16:uniqueId val="{00000000-241B-4F4E-8FA5-97290F308DD6}"/>
            </c:ext>
          </c:extLst>
        </c:ser>
        <c:dLbls>
          <c:showLegendKey val="0"/>
          <c:showVal val="0"/>
          <c:showCatName val="0"/>
          <c:showSerName val="0"/>
          <c:showPercent val="0"/>
          <c:showBubbleSize val="0"/>
        </c:dLbls>
        <c:gapWidth val="182"/>
        <c:axId val="542038560"/>
        <c:axId val="533818528"/>
      </c:barChart>
      <c:catAx>
        <c:axId val="542038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33818528"/>
        <c:crosses val="autoZero"/>
        <c:auto val="1"/>
        <c:lblAlgn val="ctr"/>
        <c:lblOffset val="100"/>
        <c:noMultiLvlLbl val="0"/>
      </c:catAx>
      <c:valAx>
        <c:axId val="533818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42038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674329148164896"/>
          <c:y val="3.7481356785586312E-2"/>
          <c:w val="0.64934412078601544"/>
          <c:h val="0.89971402828377811"/>
        </c:manualLayout>
      </c:layout>
      <c:barChart>
        <c:barDir val="bar"/>
        <c:grouping val="clustered"/>
        <c:varyColors val="0"/>
        <c:ser>
          <c:idx val="0"/>
          <c:order val="0"/>
          <c:tx>
            <c:strRef>
              <c:f>Feuil1!$B$1</c:f>
              <c:strCache>
                <c:ptCount val="1"/>
                <c:pt idx="0">
                  <c:v>Ventes</c:v>
                </c:pt>
              </c:strCache>
            </c:strRef>
          </c:tx>
          <c:spPr>
            <a:solidFill>
              <a:srgbClr val="00B0F0"/>
            </a:solidFill>
            <a:ln w="19050">
              <a:solidFill>
                <a:srgbClr val="00B0F0"/>
              </a:solidFill>
            </a:ln>
            <a:effectLst/>
          </c:spPr>
          <c:invertIfNegative val="0"/>
          <c:dPt>
            <c:idx val="0"/>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1-22B3-A94B-AD3E-959FA0D67CE3}"/>
              </c:ext>
            </c:extLst>
          </c:dPt>
          <c:dPt>
            <c:idx val="1"/>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3-22B3-A94B-AD3E-959FA0D67CE3}"/>
              </c:ext>
            </c:extLst>
          </c:dPt>
          <c:dPt>
            <c:idx val="2"/>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5-22B3-A94B-AD3E-959FA0D67CE3}"/>
              </c:ext>
            </c:extLst>
          </c:dPt>
          <c:dPt>
            <c:idx val="3"/>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7-22B3-A94B-AD3E-959FA0D67CE3}"/>
              </c:ext>
            </c:extLst>
          </c:dPt>
          <c:dPt>
            <c:idx val="4"/>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9-22B3-A94B-AD3E-959FA0D67CE3}"/>
              </c:ext>
            </c:extLst>
          </c:dPt>
          <c:cat>
            <c:strRef>
              <c:f>Feuil1!$A$2:$A$6</c:f>
              <c:strCache>
                <c:ptCount val="5"/>
                <c:pt idx="0">
                  <c:v>Très important / Zeer belangrijk  40</c:v>
                </c:pt>
                <c:pt idx="1">
                  <c:v>Important / Belangrijk  9</c:v>
                </c:pt>
                <c:pt idx="2">
                  <c:v>Peu important / Minder belangrijk  7</c:v>
                </c:pt>
                <c:pt idx="3">
                  <c:v>Pas important / Niet belangrijk  25</c:v>
                </c:pt>
                <c:pt idx="4">
                  <c:v>Sans avis  / Geen mening  0</c:v>
                </c:pt>
              </c:strCache>
            </c:strRef>
          </c:cat>
          <c:val>
            <c:numRef>
              <c:f>Feuil1!$B$2:$B$6</c:f>
              <c:numCache>
                <c:formatCode>General</c:formatCode>
                <c:ptCount val="5"/>
                <c:pt idx="0">
                  <c:v>40</c:v>
                </c:pt>
                <c:pt idx="1">
                  <c:v>9</c:v>
                </c:pt>
                <c:pt idx="2">
                  <c:v>7</c:v>
                </c:pt>
                <c:pt idx="3">
                  <c:v>25</c:v>
                </c:pt>
                <c:pt idx="4">
                  <c:v>0</c:v>
                </c:pt>
              </c:numCache>
            </c:numRef>
          </c:val>
          <c:extLst>
            <c:ext xmlns:c16="http://schemas.microsoft.com/office/drawing/2014/chart" uri="{C3380CC4-5D6E-409C-BE32-E72D297353CC}">
              <c16:uniqueId val="{0000000A-22B3-A94B-AD3E-959FA0D67CE3}"/>
            </c:ext>
          </c:extLst>
        </c:ser>
        <c:dLbls>
          <c:showLegendKey val="0"/>
          <c:showVal val="0"/>
          <c:showCatName val="0"/>
          <c:showSerName val="0"/>
          <c:showPercent val="0"/>
          <c:showBubbleSize val="0"/>
        </c:dLbls>
        <c:gapWidth val="100"/>
        <c:axId val="579110720"/>
        <c:axId val="578973312"/>
      </c:barChart>
      <c:valAx>
        <c:axId val="5789733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79110720"/>
        <c:crosses val="autoZero"/>
        <c:crossBetween val="between"/>
      </c:valAx>
      <c:catAx>
        <c:axId val="5791107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7897331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rgbClr val="00B0F0"/>
            </a:solidFill>
            <a:ln>
              <a:solidFill>
                <a:srgbClr val="00B0F0"/>
              </a:solidFill>
            </a:ln>
            <a:effectLst/>
          </c:spPr>
          <c:invertIfNegative val="0"/>
          <c:cat>
            <c:strRef>
              <c:f>Feuil1!$A$2:$A$6</c:f>
              <c:strCache>
                <c:ptCount val="5"/>
                <c:pt idx="0">
                  <c:v>Souhaitable / Wenselijk   522</c:v>
                </c:pt>
                <c:pt idx="1">
                  <c:v>Acceptable / Belangrijk  206</c:v>
                </c:pt>
                <c:pt idx="2">
                  <c:v>Inacceptable / Minder belangrijk  93</c:v>
                </c:pt>
                <c:pt idx="3">
                  <c:v>Peu acceptable / Niet belangrijk   99</c:v>
                </c:pt>
                <c:pt idx="4">
                  <c:v>Sans avis / Geen mening   13</c:v>
                </c:pt>
              </c:strCache>
            </c:strRef>
          </c:cat>
          <c:val>
            <c:numRef>
              <c:f>Feuil1!$B$2:$B$6</c:f>
              <c:numCache>
                <c:formatCode>General</c:formatCode>
                <c:ptCount val="5"/>
                <c:pt idx="0">
                  <c:v>522</c:v>
                </c:pt>
                <c:pt idx="1">
                  <c:v>206</c:v>
                </c:pt>
                <c:pt idx="2">
                  <c:v>93</c:v>
                </c:pt>
                <c:pt idx="3">
                  <c:v>99</c:v>
                </c:pt>
                <c:pt idx="4">
                  <c:v>13</c:v>
                </c:pt>
              </c:numCache>
            </c:numRef>
          </c:val>
          <c:extLst>
            <c:ext xmlns:c16="http://schemas.microsoft.com/office/drawing/2014/chart" uri="{C3380CC4-5D6E-409C-BE32-E72D297353CC}">
              <c16:uniqueId val="{00000000-C602-214D-887B-87D75E334689}"/>
            </c:ext>
          </c:extLst>
        </c:ser>
        <c:dLbls>
          <c:showLegendKey val="0"/>
          <c:showVal val="0"/>
          <c:showCatName val="0"/>
          <c:showSerName val="0"/>
          <c:showPercent val="0"/>
          <c:showBubbleSize val="0"/>
        </c:dLbls>
        <c:gapWidth val="182"/>
        <c:axId val="572869904"/>
        <c:axId val="582068816"/>
      </c:barChart>
      <c:catAx>
        <c:axId val="572869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82068816"/>
        <c:crosses val="autoZero"/>
        <c:auto val="1"/>
        <c:lblAlgn val="ctr"/>
        <c:lblOffset val="100"/>
        <c:noMultiLvlLbl val="0"/>
      </c:catAx>
      <c:valAx>
        <c:axId val="582068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72869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81581717107125"/>
          <c:y val="5.8796924468566263E-2"/>
          <c:w val="0.70262522378055647"/>
          <c:h val="0.86223902437270572"/>
        </c:manualLayout>
      </c:layout>
      <c:barChart>
        <c:barDir val="bar"/>
        <c:grouping val="clustered"/>
        <c:varyColors val="0"/>
        <c:ser>
          <c:idx val="0"/>
          <c:order val="0"/>
          <c:tx>
            <c:strRef>
              <c:f>Feuil1!$B$1</c:f>
              <c:strCache>
                <c:ptCount val="1"/>
                <c:pt idx="0">
                  <c:v>Ventes</c:v>
                </c:pt>
              </c:strCache>
            </c:strRef>
          </c:tx>
          <c:spPr>
            <a:solidFill>
              <a:srgbClr val="00B0F0"/>
            </a:solidFill>
            <a:ln w="19050">
              <a:solidFill>
                <a:srgbClr val="00B0F0"/>
              </a:solidFill>
            </a:ln>
            <a:effectLst/>
          </c:spPr>
          <c:invertIfNegative val="0"/>
          <c:dPt>
            <c:idx val="0"/>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1-CA5C-6742-ACFF-EAF20C8700C4}"/>
              </c:ext>
            </c:extLst>
          </c:dPt>
          <c:dPt>
            <c:idx val="1"/>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3-CA5C-6742-ACFF-EAF20C8700C4}"/>
              </c:ext>
            </c:extLst>
          </c:dPt>
          <c:dPt>
            <c:idx val="2"/>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5-CA5C-6742-ACFF-EAF20C8700C4}"/>
              </c:ext>
            </c:extLst>
          </c:dPt>
          <c:dPt>
            <c:idx val="3"/>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7-CA5C-6742-ACFF-EAF20C8700C4}"/>
              </c:ext>
            </c:extLst>
          </c:dPt>
          <c:dPt>
            <c:idx val="4"/>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9-CA5C-6742-ACFF-EAF20C8700C4}"/>
              </c:ext>
            </c:extLst>
          </c:dPt>
          <c:cat>
            <c:strRef>
              <c:f>Feuil1!$A$2:$A$6</c:f>
              <c:strCache>
                <c:ptCount val="5"/>
                <c:pt idx="0">
                  <c:v>Très important / Zeer belangrijk   13</c:v>
                </c:pt>
                <c:pt idx="1">
                  <c:v>Important / Belangrijk   10 </c:v>
                </c:pt>
                <c:pt idx="2">
                  <c:v>Peu important / Minder belangrijk   7</c:v>
                </c:pt>
                <c:pt idx="3">
                  <c:v>Pas important / Niet belangrijk   35</c:v>
                </c:pt>
                <c:pt idx="4">
                  <c:v>Sans avis  / Geen mening   5</c:v>
                </c:pt>
              </c:strCache>
            </c:strRef>
          </c:cat>
          <c:val>
            <c:numRef>
              <c:f>Feuil1!$B$2:$B$6</c:f>
              <c:numCache>
                <c:formatCode>General</c:formatCode>
                <c:ptCount val="5"/>
                <c:pt idx="0">
                  <c:v>13</c:v>
                </c:pt>
                <c:pt idx="1">
                  <c:v>10</c:v>
                </c:pt>
                <c:pt idx="2">
                  <c:v>7</c:v>
                </c:pt>
                <c:pt idx="3">
                  <c:v>35</c:v>
                </c:pt>
                <c:pt idx="4">
                  <c:v>5</c:v>
                </c:pt>
              </c:numCache>
            </c:numRef>
          </c:val>
          <c:extLst>
            <c:ext xmlns:c16="http://schemas.microsoft.com/office/drawing/2014/chart" uri="{C3380CC4-5D6E-409C-BE32-E72D297353CC}">
              <c16:uniqueId val="{0000000A-CA5C-6742-ACFF-EAF20C8700C4}"/>
            </c:ext>
          </c:extLst>
        </c:ser>
        <c:dLbls>
          <c:showLegendKey val="0"/>
          <c:showVal val="0"/>
          <c:showCatName val="0"/>
          <c:showSerName val="0"/>
          <c:showPercent val="0"/>
          <c:showBubbleSize val="0"/>
        </c:dLbls>
        <c:gapWidth val="100"/>
        <c:axId val="573520960"/>
        <c:axId val="540266688"/>
      </c:barChart>
      <c:valAx>
        <c:axId val="540266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73520960"/>
        <c:crosses val="autoZero"/>
        <c:crossBetween val="between"/>
      </c:valAx>
      <c:catAx>
        <c:axId val="5735209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4026668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rgbClr val="00B0F0"/>
            </a:solidFill>
            <a:ln>
              <a:solidFill>
                <a:srgbClr val="00B0F0"/>
              </a:solidFill>
            </a:ln>
            <a:effectLst/>
          </c:spPr>
          <c:invertIfNegative val="0"/>
          <c:cat>
            <c:strRef>
              <c:f>Feuil1!$A$2:$A$6</c:f>
              <c:strCache>
                <c:ptCount val="5"/>
                <c:pt idx="0">
                  <c:v>Très important / Zeer belangrijk  268</c:v>
                </c:pt>
                <c:pt idx="1">
                  <c:v>Important / Belangrijk   335</c:v>
                </c:pt>
                <c:pt idx="2">
                  <c:v>Peu important / Minder belangrijk   175</c:v>
                </c:pt>
                <c:pt idx="3">
                  <c:v>Pas important / Niet belangrijk   96</c:v>
                </c:pt>
                <c:pt idx="4">
                  <c:v>Sans avis  / Geen mening   61</c:v>
                </c:pt>
              </c:strCache>
            </c:strRef>
          </c:cat>
          <c:val>
            <c:numRef>
              <c:f>Feuil1!$B$2:$B$6</c:f>
              <c:numCache>
                <c:formatCode>General</c:formatCode>
                <c:ptCount val="5"/>
                <c:pt idx="0">
                  <c:v>268</c:v>
                </c:pt>
                <c:pt idx="1">
                  <c:v>335</c:v>
                </c:pt>
                <c:pt idx="2">
                  <c:v>175</c:v>
                </c:pt>
                <c:pt idx="3">
                  <c:v>96</c:v>
                </c:pt>
                <c:pt idx="4">
                  <c:v>61</c:v>
                </c:pt>
              </c:numCache>
            </c:numRef>
          </c:val>
          <c:extLst>
            <c:ext xmlns:c16="http://schemas.microsoft.com/office/drawing/2014/chart" uri="{C3380CC4-5D6E-409C-BE32-E72D297353CC}">
              <c16:uniqueId val="{00000000-CC49-8D40-98DC-D6656A270353}"/>
            </c:ext>
          </c:extLst>
        </c:ser>
        <c:dLbls>
          <c:showLegendKey val="0"/>
          <c:showVal val="0"/>
          <c:showCatName val="0"/>
          <c:showSerName val="0"/>
          <c:showPercent val="0"/>
          <c:showBubbleSize val="0"/>
        </c:dLbls>
        <c:gapWidth val="182"/>
        <c:axId val="571334048"/>
        <c:axId val="555912224"/>
      </c:barChart>
      <c:catAx>
        <c:axId val="571334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55912224"/>
        <c:crosses val="autoZero"/>
        <c:auto val="1"/>
        <c:lblAlgn val="ctr"/>
        <c:lblOffset val="100"/>
        <c:noMultiLvlLbl val="0"/>
      </c:catAx>
      <c:valAx>
        <c:axId val="5559122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71334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235761420024315"/>
          <c:y val="2.7209631687763594E-2"/>
          <c:w val="0.61043307837467953"/>
          <c:h val="0.8906683475963062"/>
        </c:manualLayout>
      </c:layout>
      <c:barChart>
        <c:barDir val="bar"/>
        <c:grouping val="clustered"/>
        <c:varyColors val="0"/>
        <c:ser>
          <c:idx val="0"/>
          <c:order val="0"/>
          <c:tx>
            <c:strRef>
              <c:f>Feuil1!$B$1</c:f>
              <c:strCache>
                <c:ptCount val="1"/>
                <c:pt idx="0">
                  <c:v>Ventes</c:v>
                </c:pt>
              </c:strCache>
            </c:strRef>
          </c:tx>
          <c:spPr>
            <a:solidFill>
              <a:srgbClr val="00B0F0"/>
            </a:solidFill>
            <a:ln w="19050">
              <a:solidFill>
                <a:srgbClr val="00B0F0"/>
              </a:solidFill>
            </a:ln>
            <a:effectLst/>
          </c:spPr>
          <c:invertIfNegative val="0"/>
          <c:dPt>
            <c:idx val="0"/>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1-4F86-1746-89FB-DDB6F9D6C9AA}"/>
              </c:ext>
            </c:extLst>
          </c:dPt>
          <c:dPt>
            <c:idx val="1"/>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3-4F86-1746-89FB-DDB6F9D6C9AA}"/>
              </c:ext>
            </c:extLst>
          </c:dPt>
          <c:dPt>
            <c:idx val="2"/>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5-4F86-1746-89FB-DDB6F9D6C9AA}"/>
              </c:ext>
            </c:extLst>
          </c:dPt>
          <c:dPt>
            <c:idx val="3"/>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7-4F86-1746-89FB-DDB6F9D6C9AA}"/>
              </c:ext>
            </c:extLst>
          </c:dPt>
          <c:dPt>
            <c:idx val="4"/>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9-4F86-1746-89FB-DDB6F9D6C9AA}"/>
              </c:ext>
            </c:extLst>
          </c:dPt>
          <c:cat>
            <c:strRef>
              <c:f>Feuil1!$A$2:$A$6</c:f>
              <c:strCache>
                <c:ptCount val="5"/>
                <c:pt idx="0">
                  <c:v>Très important / Zeer belangrijk : 45</c:v>
                </c:pt>
                <c:pt idx="1">
                  <c:v>Important / Belangrijk : 15</c:v>
                </c:pt>
                <c:pt idx="2">
                  <c:v>Peu important / Minder belangrijk : 8</c:v>
                </c:pt>
                <c:pt idx="3">
                  <c:v>Pas important / Niet belangrijk : 5</c:v>
                </c:pt>
                <c:pt idx="4">
                  <c:v>Sans avis  / Geen mening : 0</c:v>
                </c:pt>
              </c:strCache>
            </c:strRef>
          </c:cat>
          <c:val>
            <c:numRef>
              <c:f>Feuil1!$B$2:$B$6</c:f>
              <c:numCache>
                <c:formatCode>General</c:formatCode>
                <c:ptCount val="5"/>
                <c:pt idx="0">
                  <c:v>45</c:v>
                </c:pt>
                <c:pt idx="1">
                  <c:v>15</c:v>
                </c:pt>
                <c:pt idx="2">
                  <c:v>8</c:v>
                </c:pt>
                <c:pt idx="3">
                  <c:v>5</c:v>
                </c:pt>
                <c:pt idx="4">
                  <c:v>0</c:v>
                </c:pt>
              </c:numCache>
            </c:numRef>
          </c:val>
          <c:extLst>
            <c:ext xmlns:c16="http://schemas.microsoft.com/office/drawing/2014/chart" uri="{C3380CC4-5D6E-409C-BE32-E72D297353CC}">
              <c16:uniqueId val="{0000000A-4F86-1746-89FB-DDB6F9D6C9AA}"/>
            </c:ext>
          </c:extLst>
        </c:ser>
        <c:dLbls>
          <c:showLegendKey val="0"/>
          <c:showVal val="0"/>
          <c:showCatName val="0"/>
          <c:showSerName val="0"/>
          <c:showPercent val="0"/>
          <c:showBubbleSize val="0"/>
        </c:dLbls>
        <c:gapWidth val="100"/>
        <c:axId val="47690624"/>
        <c:axId val="561948944"/>
      </c:barChart>
      <c:valAx>
        <c:axId val="561948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690624"/>
        <c:crosses val="autoZero"/>
        <c:crossBetween val="between"/>
      </c:valAx>
      <c:catAx>
        <c:axId val="4769062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6194894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rgbClr val="00B0F0"/>
            </a:solidFill>
            <a:ln>
              <a:solidFill>
                <a:srgbClr val="00B0F0"/>
              </a:solidFill>
            </a:ln>
            <a:effectLst/>
          </c:spPr>
          <c:invertIfNegative val="0"/>
          <c:cat>
            <c:strRef>
              <c:f>Feuil1!$A$2:$A$6</c:f>
              <c:strCache>
                <c:ptCount val="5"/>
                <c:pt idx="0">
                  <c:v>Très important / Zeer belangrijk  501</c:v>
                </c:pt>
                <c:pt idx="1">
                  <c:v>Important / Belangrijk   243</c:v>
                </c:pt>
                <c:pt idx="2">
                  <c:v>Peu important / Minder belangrijk   78</c:v>
                </c:pt>
                <c:pt idx="3">
                  <c:v>Pas important / Niet belangrijk   73</c:v>
                </c:pt>
                <c:pt idx="4">
                  <c:v>Sans avis  / Geen mening   38</c:v>
                </c:pt>
              </c:strCache>
            </c:strRef>
          </c:cat>
          <c:val>
            <c:numRef>
              <c:f>Feuil1!$B$2:$B$6</c:f>
              <c:numCache>
                <c:formatCode>General</c:formatCode>
                <c:ptCount val="5"/>
                <c:pt idx="0">
                  <c:v>501</c:v>
                </c:pt>
                <c:pt idx="1">
                  <c:v>243</c:v>
                </c:pt>
                <c:pt idx="2">
                  <c:v>78</c:v>
                </c:pt>
                <c:pt idx="3">
                  <c:v>73</c:v>
                </c:pt>
                <c:pt idx="4">
                  <c:v>38</c:v>
                </c:pt>
              </c:numCache>
            </c:numRef>
          </c:val>
          <c:extLst>
            <c:ext xmlns:c16="http://schemas.microsoft.com/office/drawing/2014/chart" uri="{C3380CC4-5D6E-409C-BE32-E72D297353CC}">
              <c16:uniqueId val="{00000000-CBD5-DE4F-A90B-AA8C950FC7F6}"/>
            </c:ext>
          </c:extLst>
        </c:ser>
        <c:dLbls>
          <c:showLegendKey val="0"/>
          <c:showVal val="0"/>
          <c:showCatName val="0"/>
          <c:showSerName val="0"/>
          <c:showPercent val="0"/>
          <c:showBubbleSize val="0"/>
        </c:dLbls>
        <c:gapWidth val="182"/>
        <c:axId val="559437488"/>
        <c:axId val="543405824"/>
      </c:barChart>
      <c:catAx>
        <c:axId val="559437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43405824"/>
        <c:crosses val="autoZero"/>
        <c:auto val="1"/>
        <c:lblAlgn val="ctr"/>
        <c:lblOffset val="100"/>
        <c:noMultiLvlLbl val="0"/>
      </c:catAx>
      <c:valAx>
        <c:axId val="543405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59437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922706314311599"/>
          <c:y val="1.0625531075900889E-2"/>
          <c:w val="0.61364957491886807"/>
          <c:h val="0.90875970897124969"/>
        </c:manualLayout>
      </c:layout>
      <c:barChart>
        <c:barDir val="bar"/>
        <c:grouping val="clustered"/>
        <c:varyColors val="0"/>
        <c:ser>
          <c:idx val="0"/>
          <c:order val="0"/>
          <c:tx>
            <c:strRef>
              <c:f>Feuil1!$B$1</c:f>
              <c:strCache>
                <c:ptCount val="1"/>
                <c:pt idx="0">
                  <c:v>Ventes</c:v>
                </c:pt>
              </c:strCache>
            </c:strRef>
          </c:tx>
          <c:spPr>
            <a:solidFill>
              <a:srgbClr val="00B0F0"/>
            </a:solidFill>
            <a:ln w="19050">
              <a:solidFill>
                <a:srgbClr val="00B0F0"/>
              </a:solidFill>
            </a:ln>
            <a:effectLst/>
          </c:spPr>
          <c:invertIfNegative val="0"/>
          <c:dPt>
            <c:idx val="0"/>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1-9AE8-BE49-B8B7-1B174EDB3051}"/>
              </c:ext>
            </c:extLst>
          </c:dPt>
          <c:dPt>
            <c:idx val="1"/>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3-9AE8-BE49-B8B7-1B174EDB3051}"/>
              </c:ext>
            </c:extLst>
          </c:dPt>
          <c:dPt>
            <c:idx val="2"/>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5-9AE8-BE49-B8B7-1B174EDB3051}"/>
              </c:ext>
            </c:extLst>
          </c:dPt>
          <c:dPt>
            <c:idx val="3"/>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7-9AE8-BE49-B8B7-1B174EDB3051}"/>
              </c:ext>
            </c:extLst>
          </c:dPt>
          <c:dPt>
            <c:idx val="4"/>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9-9AE8-BE49-B8B7-1B174EDB3051}"/>
              </c:ext>
            </c:extLst>
          </c:dPt>
          <c:cat>
            <c:strRef>
              <c:f>Feuil1!$A$2:$A$6</c:f>
              <c:strCache>
                <c:ptCount val="5"/>
                <c:pt idx="0">
                  <c:v>Très important / Zeer belangrijk : 40</c:v>
                </c:pt>
                <c:pt idx="1">
                  <c:v>Important / Belangrijk : 30</c:v>
                </c:pt>
                <c:pt idx="2">
                  <c:v>Peu important / Minder belangrijk : 2</c:v>
                </c:pt>
                <c:pt idx="3">
                  <c:v>Pas important / Niet belangrijk : 3</c:v>
                </c:pt>
                <c:pt idx="4">
                  <c:v>Sans avis  / Geen mening : 0</c:v>
                </c:pt>
              </c:strCache>
            </c:strRef>
          </c:cat>
          <c:val>
            <c:numRef>
              <c:f>Feuil1!$B$2:$B$6</c:f>
              <c:numCache>
                <c:formatCode>General</c:formatCode>
                <c:ptCount val="5"/>
                <c:pt idx="0">
                  <c:v>40</c:v>
                </c:pt>
                <c:pt idx="1">
                  <c:v>30</c:v>
                </c:pt>
                <c:pt idx="2">
                  <c:v>2</c:v>
                </c:pt>
                <c:pt idx="3">
                  <c:v>3</c:v>
                </c:pt>
                <c:pt idx="4">
                  <c:v>0</c:v>
                </c:pt>
              </c:numCache>
            </c:numRef>
          </c:val>
          <c:extLst>
            <c:ext xmlns:c16="http://schemas.microsoft.com/office/drawing/2014/chart" uri="{C3380CC4-5D6E-409C-BE32-E72D297353CC}">
              <c16:uniqueId val="{0000000A-9AE8-BE49-B8B7-1B174EDB3051}"/>
            </c:ext>
          </c:extLst>
        </c:ser>
        <c:dLbls>
          <c:showLegendKey val="0"/>
          <c:showVal val="0"/>
          <c:showCatName val="0"/>
          <c:showSerName val="0"/>
          <c:showPercent val="0"/>
          <c:showBubbleSize val="0"/>
        </c:dLbls>
        <c:gapWidth val="100"/>
        <c:axId val="575154192"/>
        <c:axId val="579036160"/>
      </c:barChart>
      <c:valAx>
        <c:axId val="579036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75154192"/>
        <c:crosses val="autoZero"/>
        <c:crossBetween val="between"/>
      </c:valAx>
      <c:catAx>
        <c:axId val="57515419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7903616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rgbClr val="00B0F0"/>
            </a:solidFill>
            <a:ln>
              <a:solidFill>
                <a:srgbClr val="00B0F0"/>
              </a:solidFill>
            </a:ln>
            <a:effectLst/>
          </c:spPr>
          <c:invertIfNegative val="0"/>
          <c:cat>
            <c:strRef>
              <c:f>Feuil1!$A$2:$A$6</c:f>
              <c:strCache>
                <c:ptCount val="5"/>
                <c:pt idx="0">
                  <c:v>Très important / Zeer belangrijk  319</c:v>
                </c:pt>
                <c:pt idx="1">
                  <c:v>Important / Belangrijk   299</c:v>
                </c:pt>
                <c:pt idx="2">
                  <c:v>Peu important / Minder belangrijk   148</c:v>
                </c:pt>
                <c:pt idx="3">
                  <c:v>Pas important / Niet belangrijk   94</c:v>
                </c:pt>
                <c:pt idx="4">
                  <c:v>Sans avis  / Geen mening   72</c:v>
                </c:pt>
              </c:strCache>
            </c:strRef>
          </c:cat>
          <c:val>
            <c:numRef>
              <c:f>Feuil1!$B$2:$B$6</c:f>
              <c:numCache>
                <c:formatCode>General</c:formatCode>
                <c:ptCount val="5"/>
                <c:pt idx="0">
                  <c:v>319</c:v>
                </c:pt>
                <c:pt idx="1">
                  <c:v>299</c:v>
                </c:pt>
                <c:pt idx="2">
                  <c:v>148</c:v>
                </c:pt>
                <c:pt idx="3">
                  <c:v>94</c:v>
                </c:pt>
                <c:pt idx="4">
                  <c:v>72</c:v>
                </c:pt>
              </c:numCache>
            </c:numRef>
          </c:val>
          <c:extLst>
            <c:ext xmlns:c16="http://schemas.microsoft.com/office/drawing/2014/chart" uri="{C3380CC4-5D6E-409C-BE32-E72D297353CC}">
              <c16:uniqueId val="{00000000-21FC-BD46-B85E-9D6E6A5FC375}"/>
            </c:ext>
          </c:extLst>
        </c:ser>
        <c:dLbls>
          <c:showLegendKey val="0"/>
          <c:showVal val="0"/>
          <c:showCatName val="0"/>
          <c:showSerName val="0"/>
          <c:showPercent val="0"/>
          <c:showBubbleSize val="0"/>
        </c:dLbls>
        <c:gapWidth val="182"/>
        <c:axId val="580781376"/>
        <c:axId val="501136016"/>
      </c:barChart>
      <c:catAx>
        <c:axId val="580781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01136016"/>
        <c:crosses val="autoZero"/>
        <c:auto val="1"/>
        <c:lblAlgn val="ctr"/>
        <c:lblOffset val="100"/>
        <c:noMultiLvlLbl val="0"/>
      </c:catAx>
      <c:valAx>
        <c:axId val="501136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80781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rgbClr val="00B0F0"/>
            </a:solidFill>
            <a:ln>
              <a:solidFill>
                <a:srgbClr val="00B0F0"/>
              </a:solidFill>
            </a:ln>
            <a:effectLst/>
          </c:spPr>
          <c:invertIfNegative val="0"/>
          <c:cat>
            <c:strRef>
              <c:f>Feuil1!$A$2:$A$6</c:f>
              <c:strCache>
                <c:ptCount val="5"/>
                <c:pt idx="0">
                  <c:v>Très important / Zeer belangrijk  514</c:v>
                </c:pt>
                <c:pt idx="1">
                  <c:v>Important / Belangrijk  292</c:v>
                </c:pt>
                <c:pt idx="2">
                  <c:v>Peu important / Minder belangrijk  77</c:v>
                </c:pt>
                <c:pt idx="3">
                  <c:v>Pas important / Niet belangrijk   36</c:v>
                </c:pt>
                <c:pt idx="4">
                  <c:v>Sans avis  / Geen mening   12</c:v>
                </c:pt>
              </c:strCache>
            </c:strRef>
          </c:cat>
          <c:val>
            <c:numRef>
              <c:f>Feuil1!$B$2:$B$6</c:f>
              <c:numCache>
                <c:formatCode>General</c:formatCode>
                <c:ptCount val="5"/>
                <c:pt idx="0">
                  <c:v>514</c:v>
                </c:pt>
                <c:pt idx="1">
                  <c:v>292</c:v>
                </c:pt>
                <c:pt idx="2">
                  <c:v>77</c:v>
                </c:pt>
                <c:pt idx="3">
                  <c:v>36</c:v>
                </c:pt>
                <c:pt idx="4">
                  <c:v>12</c:v>
                </c:pt>
              </c:numCache>
            </c:numRef>
          </c:val>
          <c:extLst>
            <c:ext xmlns:c16="http://schemas.microsoft.com/office/drawing/2014/chart" uri="{C3380CC4-5D6E-409C-BE32-E72D297353CC}">
              <c16:uniqueId val="{00000000-695F-144A-952F-F359A7CB4D71}"/>
            </c:ext>
          </c:extLst>
        </c:ser>
        <c:dLbls>
          <c:showLegendKey val="0"/>
          <c:showVal val="0"/>
          <c:showCatName val="0"/>
          <c:showSerName val="0"/>
          <c:showPercent val="0"/>
          <c:showBubbleSize val="0"/>
        </c:dLbls>
        <c:gapWidth val="182"/>
        <c:axId val="50022768"/>
        <c:axId val="51705552"/>
      </c:barChart>
      <c:catAx>
        <c:axId val="50022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1705552"/>
        <c:crosses val="autoZero"/>
        <c:auto val="1"/>
        <c:lblAlgn val="ctr"/>
        <c:lblOffset val="100"/>
        <c:noMultiLvlLbl val="0"/>
      </c:catAx>
      <c:valAx>
        <c:axId val="51705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022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ysClr val="windowText" lastClr="000000">
                    <a:lumMod val="65000"/>
                    <a:lumOff val="35000"/>
                  </a:sysClr>
                </a:solidFill>
                <a:latin typeface="+mn-lt"/>
                <a:ea typeface="+mn-ea"/>
                <a:cs typeface="+mn-cs"/>
              </a:defRPr>
            </a:pPr>
            <a:r>
              <a:rPr lang="fr-FR" sz="1600" dirty="0"/>
              <a:t>Habitez-vous </a:t>
            </a:r>
            <a:r>
              <a:rPr lang="fr-FR" sz="1600" dirty="0" err="1"/>
              <a:t>Neder</a:t>
            </a:r>
            <a:r>
              <a:rPr lang="fr-FR" sz="1600" dirty="0"/>
              <a:t>-over-</a:t>
            </a:r>
            <a:r>
              <a:rPr lang="fr-FR" sz="1600" dirty="0" err="1"/>
              <a:t>Heembeek</a:t>
            </a:r>
            <a:r>
              <a:rPr lang="fr-FR" sz="1600" dirty="0"/>
              <a:t>?</a:t>
            </a:r>
          </a:p>
          <a:p>
            <a:pPr marL="0" marR="0" lvl="0" indent="0" algn="ctr" defTabSz="914400" rtl="0" eaLnBrk="1" fontAlgn="auto" latinLnBrk="0" hangingPunct="1">
              <a:lnSpc>
                <a:spcPct val="100000"/>
              </a:lnSpc>
              <a:spcBef>
                <a:spcPts val="0"/>
              </a:spcBef>
              <a:spcAft>
                <a:spcPts val="0"/>
              </a:spcAft>
              <a:buClrTx/>
              <a:buSzTx/>
              <a:buFontTx/>
              <a:buNone/>
              <a:tabLst/>
              <a:defRPr sz="1600">
                <a:solidFill>
                  <a:sysClr val="windowText" lastClr="000000">
                    <a:lumMod val="65000"/>
                    <a:lumOff val="35000"/>
                  </a:sysClr>
                </a:solidFill>
              </a:defRPr>
            </a:pPr>
            <a:r>
              <a:rPr lang="fr-BE" sz="1600" dirty="0" err="1">
                <a:effectLst/>
              </a:rPr>
              <a:t>Woont</a:t>
            </a:r>
            <a:r>
              <a:rPr lang="fr-BE" sz="1600" dirty="0">
                <a:effectLst/>
              </a:rPr>
              <a:t> u in </a:t>
            </a:r>
            <a:r>
              <a:rPr lang="fr-BE" sz="1600" dirty="0" err="1">
                <a:effectLst/>
              </a:rPr>
              <a:t>Neder</a:t>
            </a:r>
            <a:r>
              <a:rPr lang="fr-BE" sz="1600" dirty="0">
                <a:effectLst/>
              </a:rPr>
              <a:t>-over-</a:t>
            </a:r>
            <a:r>
              <a:rPr lang="fr-BE" sz="1600" dirty="0" err="1">
                <a:effectLst/>
              </a:rPr>
              <a:t>Heembeek</a:t>
            </a:r>
            <a:r>
              <a:rPr lang="fr-BE" sz="1600" dirty="0">
                <a:effectLst/>
              </a:rPr>
              <a:t>? </a:t>
            </a:r>
          </a:p>
        </c:rich>
      </c:tx>
      <c:layout>
        <c:manualLayout>
          <c:xMode val="edge"/>
          <c:yMode val="edge"/>
          <c:x val="0.290539841588071"/>
          <c:y val="8.9613398239251713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ysClr val="windowText" lastClr="000000">
                  <a:lumMod val="65000"/>
                  <a:lumOff val="35000"/>
                </a:sysClr>
              </a:solidFill>
              <a:latin typeface="+mn-lt"/>
              <a:ea typeface="+mn-ea"/>
              <a:cs typeface="+mn-cs"/>
            </a:defRPr>
          </a:pPr>
          <a:endParaRPr lang="fr-FR"/>
        </a:p>
      </c:txPr>
    </c:title>
    <c:autoTitleDeleted val="0"/>
    <c:plotArea>
      <c:layout/>
      <c:barChart>
        <c:barDir val="bar"/>
        <c:grouping val="clustered"/>
        <c:varyColors val="0"/>
        <c:ser>
          <c:idx val="0"/>
          <c:order val="0"/>
          <c:tx>
            <c:strRef>
              <c:f>Feuil1!$B$1</c:f>
              <c:strCache>
                <c:ptCount val="1"/>
                <c:pt idx="0">
                  <c:v>Série 1</c:v>
                </c:pt>
              </c:strCache>
            </c:strRef>
          </c:tx>
          <c:spPr>
            <a:solidFill>
              <a:srgbClr val="00B0F0"/>
            </a:solidFill>
            <a:ln>
              <a:solidFill>
                <a:srgbClr val="00B0F0"/>
              </a:solidFill>
            </a:ln>
            <a:effectLst/>
          </c:spPr>
          <c:invertIfNegative val="0"/>
          <c:cat>
            <c:strRef>
              <c:f>Feuil1!$A$2:$A$3</c:f>
              <c:strCache>
                <c:ptCount val="2"/>
                <c:pt idx="0">
                  <c:v>Oui / Ja </c:v>
                </c:pt>
                <c:pt idx="1">
                  <c:v>Non / Neen </c:v>
                </c:pt>
              </c:strCache>
            </c:strRef>
          </c:cat>
          <c:val>
            <c:numRef>
              <c:f>Feuil1!$B$2:$B$3</c:f>
              <c:numCache>
                <c:formatCode>General</c:formatCode>
                <c:ptCount val="2"/>
                <c:pt idx="0">
                  <c:v>395</c:v>
                </c:pt>
                <c:pt idx="1">
                  <c:v>451</c:v>
                </c:pt>
              </c:numCache>
            </c:numRef>
          </c:val>
          <c:extLst>
            <c:ext xmlns:c16="http://schemas.microsoft.com/office/drawing/2014/chart" uri="{C3380CC4-5D6E-409C-BE32-E72D297353CC}">
              <c16:uniqueId val="{00000000-7267-634B-A459-35A16CF785A1}"/>
            </c:ext>
          </c:extLst>
        </c:ser>
        <c:dLbls>
          <c:showLegendKey val="0"/>
          <c:showVal val="0"/>
          <c:showCatName val="0"/>
          <c:showSerName val="0"/>
          <c:showPercent val="0"/>
          <c:showBubbleSize val="0"/>
        </c:dLbls>
        <c:gapWidth val="182"/>
        <c:axId val="500050128"/>
        <c:axId val="534580560"/>
      </c:barChart>
      <c:catAx>
        <c:axId val="500050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34580560"/>
        <c:crosses val="autoZero"/>
        <c:auto val="1"/>
        <c:lblAlgn val="ctr"/>
        <c:lblOffset val="100"/>
        <c:noMultiLvlLbl val="0"/>
      </c:catAx>
      <c:valAx>
        <c:axId val="534580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0050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ysClr val="windowText" lastClr="000000">
                    <a:lumMod val="65000"/>
                    <a:lumOff val="35000"/>
                  </a:sysClr>
                </a:solidFill>
                <a:latin typeface="+mn-lt"/>
                <a:ea typeface="+mn-ea"/>
                <a:cs typeface="+mn-cs"/>
              </a:defRPr>
            </a:pPr>
            <a:r>
              <a:rPr lang="en-US" sz="1600" dirty="0" err="1"/>
              <a:t>Travaillez-vous</a:t>
            </a:r>
            <a:r>
              <a:rPr lang="en-US" sz="1600" baseline="0" dirty="0"/>
              <a:t> </a:t>
            </a:r>
            <a:r>
              <a:rPr lang="en-US" sz="1600" baseline="0" dirty="0" err="1"/>
              <a:t>à</a:t>
            </a:r>
            <a:r>
              <a:rPr lang="en-US" sz="1600" baseline="0" dirty="0"/>
              <a:t> NOH?</a:t>
            </a:r>
          </a:p>
          <a:p>
            <a:pPr marL="0" marR="0" lvl="0" indent="0" algn="ctr" defTabSz="914400" rtl="0" eaLnBrk="1" fontAlgn="auto" latinLnBrk="0" hangingPunct="1">
              <a:lnSpc>
                <a:spcPct val="100000"/>
              </a:lnSpc>
              <a:spcBef>
                <a:spcPts val="0"/>
              </a:spcBef>
              <a:spcAft>
                <a:spcPts val="0"/>
              </a:spcAft>
              <a:buClrTx/>
              <a:buSzTx/>
              <a:buFontTx/>
              <a:buNone/>
              <a:tabLst/>
              <a:defRPr sz="1600">
                <a:solidFill>
                  <a:sysClr val="windowText" lastClr="000000">
                    <a:lumMod val="65000"/>
                    <a:lumOff val="35000"/>
                  </a:sysClr>
                </a:solidFill>
              </a:defRPr>
            </a:pPr>
            <a:r>
              <a:rPr lang="fr-BE" sz="1600" dirty="0" err="1">
                <a:effectLst/>
              </a:rPr>
              <a:t>Werkt</a:t>
            </a:r>
            <a:r>
              <a:rPr lang="fr-BE" sz="1600" dirty="0">
                <a:effectLst/>
              </a:rPr>
              <a:t> u in </a:t>
            </a:r>
            <a:r>
              <a:rPr lang="fr-BE" sz="1600" dirty="0" err="1">
                <a:effectLst/>
              </a:rPr>
              <a:t>Neder</a:t>
            </a:r>
            <a:r>
              <a:rPr lang="fr-BE" sz="1600" dirty="0">
                <a:effectLst/>
              </a:rPr>
              <a:t>-over-</a:t>
            </a:r>
            <a:r>
              <a:rPr lang="fr-BE" sz="1600" dirty="0" err="1">
                <a:effectLst/>
              </a:rPr>
              <a:t>Heembeek</a:t>
            </a:r>
            <a:r>
              <a:rPr lang="fr-BE" sz="1600" dirty="0">
                <a:effectLst/>
              </a:rPr>
              <a:t>? </a:t>
            </a:r>
          </a:p>
        </c:rich>
      </c:tx>
      <c:layout>
        <c:manualLayout>
          <c:xMode val="edge"/>
          <c:yMode val="edge"/>
          <c:x val="0.29573910409271814"/>
          <c:y val="5.3826943625528409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ysClr val="windowText" lastClr="000000">
                  <a:lumMod val="65000"/>
                  <a:lumOff val="35000"/>
                </a:sysClr>
              </a:solidFill>
              <a:latin typeface="+mn-lt"/>
              <a:ea typeface="+mn-ea"/>
              <a:cs typeface="+mn-cs"/>
            </a:defRPr>
          </a:pPr>
          <a:endParaRPr lang="fr-FR"/>
        </a:p>
      </c:txPr>
    </c:title>
    <c:autoTitleDeleted val="0"/>
    <c:plotArea>
      <c:layout/>
      <c:barChart>
        <c:barDir val="bar"/>
        <c:grouping val="clustered"/>
        <c:varyColors val="0"/>
        <c:ser>
          <c:idx val="0"/>
          <c:order val="0"/>
          <c:tx>
            <c:strRef>
              <c:f>Feuil1!$B$1</c:f>
              <c:strCache>
                <c:ptCount val="1"/>
                <c:pt idx="0">
                  <c:v>Série 1</c:v>
                </c:pt>
              </c:strCache>
            </c:strRef>
          </c:tx>
          <c:spPr>
            <a:solidFill>
              <a:srgbClr val="00B0F0"/>
            </a:solidFill>
            <a:ln>
              <a:solidFill>
                <a:srgbClr val="00B0F0"/>
              </a:solidFill>
            </a:ln>
            <a:effectLst/>
          </c:spPr>
          <c:invertIfNegative val="0"/>
          <c:cat>
            <c:strRef>
              <c:f>Feuil1!$A$2:$A$3</c:f>
              <c:strCache>
                <c:ptCount val="2"/>
                <c:pt idx="0">
                  <c:v>Oui / Ja</c:v>
                </c:pt>
                <c:pt idx="1">
                  <c:v>Non / Nee</c:v>
                </c:pt>
              </c:strCache>
            </c:strRef>
          </c:cat>
          <c:val>
            <c:numRef>
              <c:f>Feuil1!$B$2:$B$3</c:f>
              <c:numCache>
                <c:formatCode>General</c:formatCode>
                <c:ptCount val="2"/>
                <c:pt idx="0">
                  <c:v>92</c:v>
                </c:pt>
                <c:pt idx="1">
                  <c:v>754</c:v>
                </c:pt>
              </c:numCache>
            </c:numRef>
          </c:val>
          <c:extLst>
            <c:ext xmlns:c16="http://schemas.microsoft.com/office/drawing/2014/chart" uri="{C3380CC4-5D6E-409C-BE32-E72D297353CC}">
              <c16:uniqueId val="{00000000-BB5B-C842-8A9B-FBB7D5660D33}"/>
            </c:ext>
          </c:extLst>
        </c:ser>
        <c:dLbls>
          <c:showLegendKey val="0"/>
          <c:showVal val="0"/>
          <c:showCatName val="0"/>
          <c:showSerName val="0"/>
          <c:showPercent val="0"/>
          <c:showBubbleSize val="0"/>
        </c:dLbls>
        <c:gapWidth val="182"/>
        <c:axId val="528956512"/>
        <c:axId val="475070960"/>
      </c:barChart>
      <c:catAx>
        <c:axId val="528956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475070960"/>
        <c:crosses val="autoZero"/>
        <c:auto val="1"/>
        <c:lblAlgn val="ctr"/>
        <c:lblOffset val="100"/>
        <c:noMultiLvlLbl val="0"/>
      </c:catAx>
      <c:valAx>
        <c:axId val="4750709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28956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33121043693067"/>
          <c:y val="8.5934027648507189E-2"/>
          <c:w val="0.74261386444341526"/>
          <c:h val="0.79703700538111166"/>
        </c:manualLayout>
      </c:layout>
      <c:barChart>
        <c:barDir val="bar"/>
        <c:grouping val="clustered"/>
        <c:varyColors val="0"/>
        <c:ser>
          <c:idx val="0"/>
          <c:order val="0"/>
          <c:tx>
            <c:strRef>
              <c:f>Feuil1!$B$1</c:f>
              <c:strCache>
                <c:ptCount val="1"/>
                <c:pt idx="0">
                  <c:v>Nombre de votes</c:v>
                </c:pt>
              </c:strCache>
            </c:strRef>
          </c:tx>
          <c:spPr>
            <a:solidFill>
              <a:srgbClr val="00B0F0"/>
            </a:solidFill>
            <a:ln w="19050">
              <a:solidFill>
                <a:srgbClr val="00B0F0"/>
              </a:solidFill>
            </a:ln>
            <a:effectLst/>
          </c:spPr>
          <c:invertIfNegative val="0"/>
          <c:dPt>
            <c:idx val="0"/>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1-956A-FC4C-AFED-B50159E7450B}"/>
              </c:ext>
            </c:extLst>
          </c:dPt>
          <c:dPt>
            <c:idx val="1"/>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3-956A-FC4C-AFED-B50159E7450B}"/>
              </c:ext>
            </c:extLst>
          </c:dPt>
          <c:dPt>
            <c:idx val="2"/>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5-956A-FC4C-AFED-B50159E7450B}"/>
              </c:ext>
            </c:extLst>
          </c:dPt>
          <c:cat>
            <c:strRef>
              <c:f>Feuil1!$A$2:$A$4</c:f>
              <c:strCache>
                <c:ptCount val="3"/>
                <c:pt idx="0">
                  <c:v>Oui : 30 </c:v>
                </c:pt>
                <c:pt idx="1">
                  <c:v>Non : 54</c:v>
                </c:pt>
                <c:pt idx="2">
                  <c:v>Sans avis : 6</c:v>
                </c:pt>
              </c:strCache>
            </c:strRef>
          </c:cat>
          <c:val>
            <c:numRef>
              <c:f>Feuil1!$B$2:$B$4</c:f>
              <c:numCache>
                <c:formatCode>General</c:formatCode>
                <c:ptCount val="3"/>
                <c:pt idx="0">
                  <c:v>30</c:v>
                </c:pt>
                <c:pt idx="1">
                  <c:v>54</c:v>
                </c:pt>
                <c:pt idx="2">
                  <c:v>6</c:v>
                </c:pt>
              </c:numCache>
            </c:numRef>
          </c:val>
          <c:extLst>
            <c:ext xmlns:c16="http://schemas.microsoft.com/office/drawing/2014/chart" uri="{C3380CC4-5D6E-409C-BE32-E72D297353CC}">
              <c16:uniqueId val="{00000006-956A-FC4C-AFED-B50159E7450B}"/>
            </c:ext>
          </c:extLst>
        </c:ser>
        <c:dLbls>
          <c:showLegendKey val="0"/>
          <c:showVal val="0"/>
          <c:showCatName val="0"/>
          <c:showSerName val="0"/>
          <c:showPercent val="0"/>
          <c:showBubbleSize val="0"/>
        </c:dLbls>
        <c:gapWidth val="100"/>
        <c:axId val="499273408"/>
        <c:axId val="513569376"/>
      </c:barChart>
      <c:valAx>
        <c:axId val="5135693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fr-FR"/>
          </a:p>
        </c:txPr>
        <c:crossAx val="499273408"/>
        <c:crosses val="autoZero"/>
        <c:crossBetween val="between"/>
      </c:valAx>
      <c:catAx>
        <c:axId val="4992734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ln>
                  <a:noFill/>
                </a:ln>
                <a:solidFill>
                  <a:schemeClr val="tx1">
                    <a:lumMod val="65000"/>
                    <a:lumOff val="35000"/>
                  </a:schemeClr>
                </a:solidFill>
                <a:latin typeface="+mn-lt"/>
                <a:ea typeface="+mn-ea"/>
                <a:cs typeface="+mn-cs"/>
              </a:defRPr>
            </a:pPr>
            <a:endParaRPr lang="fr-FR"/>
          </a:p>
        </c:txPr>
        <c:crossAx val="51356937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0" cap="flat" cmpd="sng" algn="ctr">
      <a:solidFill>
        <a:schemeClr val="bg1"/>
      </a:solidFill>
      <a:round/>
    </a:ln>
    <a:effectLst/>
  </c:spPr>
  <c:txPr>
    <a:bodyPr/>
    <a:lstStyle/>
    <a:p>
      <a:pPr>
        <a:defRPr>
          <a:ln>
            <a:noFill/>
          </a:ln>
        </a:defRPr>
      </a:pPr>
      <a:endParaRPr lang="fr-F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rgbClr val="00B0F0"/>
            </a:solidFill>
            <a:ln>
              <a:solidFill>
                <a:srgbClr val="00B0F0"/>
              </a:solidFill>
            </a:ln>
            <a:effectLst/>
          </c:spPr>
          <c:invertIfNegative val="0"/>
          <c:cat>
            <c:strRef>
              <c:f>Feuil1!$A$2:$A$4</c:f>
              <c:strCache>
                <c:ptCount val="3"/>
                <c:pt idx="0">
                  <c:v>Oui / Ja  599</c:v>
                </c:pt>
                <c:pt idx="1">
                  <c:v>Non / Neen 154</c:v>
                </c:pt>
                <c:pt idx="2">
                  <c:v>Sans avis
Geen meening  177</c:v>
                </c:pt>
              </c:strCache>
            </c:strRef>
          </c:cat>
          <c:val>
            <c:numRef>
              <c:f>Feuil1!$B$2:$B$4</c:f>
              <c:numCache>
                <c:formatCode>General</c:formatCode>
                <c:ptCount val="3"/>
                <c:pt idx="0">
                  <c:v>599</c:v>
                </c:pt>
                <c:pt idx="1">
                  <c:v>154</c:v>
                </c:pt>
                <c:pt idx="2">
                  <c:v>177</c:v>
                </c:pt>
              </c:numCache>
            </c:numRef>
          </c:val>
          <c:extLst>
            <c:ext xmlns:c16="http://schemas.microsoft.com/office/drawing/2014/chart" uri="{C3380CC4-5D6E-409C-BE32-E72D297353CC}">
              <c16:uniqueId val="{00000000-D3B6-5140-A804-278D76B7F9DE}"/>
            </c:ext>
          </c:extLst>
        </c:ser>
        <c:dLbls>
          <c:showLegendKey val="0"/>
          <c:showVal val="0"/>
          <c:showCatName val="0"/>
          <c:showSerName val="0"/>
          <c:showPercent val="0"/>
          <c:showBubbleSize val="0"/>
        </c:dLbls>
        <c:gapWidth val="182"/>
        <c:axId val="470376096"/>
        <c:axId val="512416192"/>
      </c:barChart>
      <c:catAx>
        <c:axId val="470376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12416192"/>
        <c:crosses val="autoZero"/>
        <c:auto val="1"/>
        <c:lblAlgn val="ctr"/>
        <c:lblOffset val="100"/>
        <c:noMultiLvlLbl val="0"/>
      </c:catAx>
      <c:valAx>
        <c:axId val="512416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470376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83053229511662"/>
          <c:y val="3.350083752093802E-2"/>
          <c:w val="0.57917442926720986"/>
          <c:h val="0.81048187129875093"/>
        </c:manualLayout>
      </c:layout>
      <c:barChart>
        <c:barDir val="bar"/>
        <c:grouping val="clustered"/>
        <c:varyColors val="0"/>
        <c:ser>
          <c:idx val="0"/>
          <c:order val="0"/>
          <c:tx>
            <c:strRef>
              <c:f>Feuil1!$B$1</c:f>
              <c:strCache>
                <c:ptCount val="1"/>
                <c:pt idx="0">
                  <c:v>Ventes</c:v>
                </c:pt>
              </c:strCache>
            </c:strRef>
          </c:tx>
          <c:spPr>
            <a:solidFill>
              <a:srgbClr val="00B0F0"/>
            </a:solidFill>
            <a:ln w="19050">
              <a:solidFill>
                <a:srgbClr val="00B0F0"/>
              </a:solidFill>
            </a:ln>
            <a:effectLst/>
          </c:spPr>
          <c:invertIfNegative val="0"/>
          <c:dPt>
            <c:idx val="0"/>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1-0D7B-754B-B230-0F8B5DD7D9B9}"/>
              </c:ext>
            </c:extLst>
          </c:dPt>
          <c:dPt>
            <c:idx val="1"/>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3-0D7B-754B-B230-0F8B5DD7D9B9}"/>
              </c:ext>
            </c:extLst>
          </c:dPt>
          <c:dPt>
            <c:idx val="2"/>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5-0D7B-754B-B230-0F8B5DD7D9B9}"/>
              </c:ext>
            </c:extLst>
          </c:dPt>
          <c:dPt>
            <c:idx val="3"/>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7-0D7B-754B-B230-0F8B5DD7D9B9}"/>
              </c:ext>
            </c:extLst>
          </c:dPt>
          <c:dPt>
            <c:idx val="4"/>
            <c:invertIfNegative val="0"/>
            <c:bubble3D val="0"/>
            <c:spPr>
              <a:solidFill>
                <a:srgbClr val="00B0F0"/>
              </a:solidFill>
              <a:ln w="19050">
                <a:solidFill>
                  <a:srgbClr val="00B0F0"/>
                </a:solidFill>
              </a:ln>
              <a:effectLst/>
            </c:spPr>
            <c:extLst>
              <c:ext xmlns:c16="http://schemas.microsoft.com/office/drawing/2014/chart" uri="{C3380CC4-5D6E-409C-BE32-E72D297353CC}">
                <c16:uniqueId val="{00000009-0D7B-754B-B230-0F8B5DD7D9B9}"/>
              </c:ext>
            </c:extLst>
          </c:dPt>
          <c:cat>
            <c:strRef>
              <c:f>Feuil1!$A$2:$A$6</c:f>
              <c:strCache>
                <c:ptCount val="5"/>
                <c:pt idx="0">
                  <c:v>Très important / Zeer belangrijk  50</c:v>
                </c:pt>
                <c:pt idx="1">
                  <c:v>Important / Belangrijk  10</c:v>
                </c:pt>
                <c:pt idx="2">
                  <c:v>Peu important / Minder belangrijk  9</c:v>
                </c:pt>
                <c:pt idx="3">
                  <c:v>Pas important / Niet belangrijk  1</c:v>
                </c:pt>
                <c:pt idx="4">
                  <c:v>Sans avis  / Geen mening  3</c:v>
                </c:pt>
              </c:strCache>
            </c:strRef>
          </c:cat>
          <c:val>
            <c:numRef>
              <c:f>Feuil1!$B$2:$B$6</c:f>
              <c:numCache>
                <c:formatCode>General</c:formatCode>
                <c:ptCount val="5"/>
                <c:pt idx="0">
                  <c:v>50</c:v>
                </c:pt>
                <c:pt idx="1">
                  <c:v>10</c:v>
                </c:pt>
                <c:pt idx="2">
                  <c:v>9</c:v>
                </c:pt>
                <c:pt idx="3">
                  <c:v>1</c:v>
                </c:pt>
                <c:pt idx="4">
                  <c:v>3</c:v>
                </c:pt>
              </c:numCache>
            </c:numRef>
          </c:val>
          <c:extLst>
            <c:ext xmlns:c16="http://schemas.microsoft.com/office/drawing/2014/chart" uri="{C3380CC4-5D6E-409C-BE32-E72D297353CC}">
              <c16:uniqueId val="{0000000A-0D7B-754B-B230-0F8B5DD7D9B9}"/>
            </c:ext>
          </c:extLst>
        </c:ser>
        <c:dLbls>
          <c:showLegendKey val="0"/>
          <c:showVal val="0"/>
          <c:showCatName val="0"/>
          <c:showSerName val="0"/>
          <c:showPercent val="0"/>
          <c:showBubbleSize val="0"/>
        </c:dLbls>
        <c:gapWidth val="100"/>
        <c:axId val="536175504"/>
        <c:axId val="543070624"/>
      </c:barChart>
      <c:valAx>
        <c:axId val="543070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36175504"/>
        <c:crosses val="autoZero"/>
        <c:crossBetween val="between"/>
      </c:valAx>
      <c:catAx>
        <c:axId val="5361755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4307062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0" cap="flat" cmpd="sng" algn="ctr">
      <a:solidFill>
        <a:schemeClr val="bg1"/>
      </a:solidFill>
      <a:round/>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rgbClr val="00B0F0"/>
            </a:solidFill>
            <a:ln>
              <a:solidFill>
                <a:srgbClr val="00B0F0"/>
              </a:solidFill>
            </a:ln>
            <a:effectLst/>
          </c:spPr>
          <c:invertIfNegative val="0"/>
          <c:cat>
            <c:strRef>
              <c:f>Feuil1!$A$2:$A$6</c:f>
              <c:strCache>
                <c:ptCount val="5"/>
                <c:pt idx="0">
                  <c:v>Très important / Zeer belangrijk 500</c:v>
                </c:pt>
                <c:pt idx="1">
                  <c:v>Important / Belangrijk 304</c:v>
                </c:pt>
                <c:pt idx="2">
                  <c:v>Peu important / Niet belangrijk 53</c:v>
                </c:pt>
                <c:pt idx="3">
                  <c:v>Pas important / Minder belangrijk 62</c:v>
                </c:pt>
                <c:pt idx="4">
                  <c:v>Sans avis  / Geen mening 13</c:v>
                </c:pt>
              </c:strCache>
            </c:strRef>
          </c:cat>
          <c:val>
            <c:numRef>
              <c:f>Feuil1!$B$2:$B$6</c:f>
              <c:numCache>
                <c:formatCode>General</c:formatCode>
                <c:ptCount val="5"/>
                <c:pt idx="0">
                  <c:v>500</c:v>
                </c:pt>
                <c:pt idx="1">
                  <c:v>304</c:v>
                </c:pt>
                <c:pt idx="2">
                  <c:v>53</c:v>
                </c:pt>
                <c:pt idx="3">
                  <c:v>62</c:v>
                </c:pt>
                <c:pt idx="4">
                  <c:v>13</c:v>
                </c:pt>
              </c:numCache>
            </c:numRef>
          </c:val>
          <c:extLst>
            <c:ext xmlns:c16="http://schemas.microsoft.com/office/drawing/2014/chart" uri="{C3380CC4-5D6E-409C-BE32-E72D297353CC}">
              <c16:uniqueId val="{00000000-C556-6F49-908F-5ABC0A864DFE}"/>
            </c:ext>
          </c:extLst>
        </c:ser>
        <c:dLbls>
          <c:showLegendKey val="0"/>
          <c:showVal val="0"/>
          <c:showCatName val="0"/>
          <c:showSerName val="0"/>
          <c:showPercent val="0"/>
          <c:showBubbleSize val="0"/>
        </c:dLbls>
        <c:gapWidth val="182"/>
        <c:axId val="495104256"/>
        <c:axId val="472774400"/>
      </c:barChart>
      <c:catAx>
        <c:axId val="495104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472774400"/>
        <c:crosses val="autoZero"/>
        <c:auto val="1"/>
        <c:lblAlgn val="ctr"/>
        <c:lblOffset val="100"/>
        <c:noMultiLvlLbl val="0"/>
      </c:catAx>
      <c:valAx>
        <c:axId val="4727744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495104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77209542266775"/>
          <c:y val="1.4321411338096827E-2"/>
          <c:w val="0.54480815080239253"/>
          <c:h val="0.82419970694660227"/>
        </c:manualLayout>
      </c:layout>
      <c:barChart>
        <c:barDir val="bar"/>
        <c:grouping val="clustered"/>
        <c:varyColors val="0"/>
        <c:ser>
          <c:idx val="0"/>
          <c:order val="0"/>
          <c:tx>
            <c:strRef>
              <c:f>Feuil1!$B$1</c:f>
              <c:strCache>
                <c:ptCount val="1"/>
                <c:pt idx="0">
                  <c:v>Série 1</c:v>
                </c:pt>
              </c:strCache>
            </c:strRef>
          </c:tx>
          <c:spPr>
            <a:solidFill>
              <a:srgbClr val="00B0F0"/>
            </a:solidFill>
            <a:ln>
              <a:solidFill>
                <a:srgbClr val="00B0F0"/>
              </a:solidFill>
            </a:ln>
            <a:effectLst/>
          </c:spPr>
          <c:invertIfNegative val="0"/>
          <c:cat>
            <c:strRef>
              <c:f>Feuil1!$A$2:$A$4</c:f>
              <c:strCache>
                <c:ptCount val="3"/>
                <c:pt idx="0">
                  <c:v>Les logements  / Woningen   635</c:v>
                </c:pt>
                <c:pt idx="1">
                  <c:v>Les entreprises / Bedrijven   231</c:v>
                </c:pt>
                <c:pt idx="2">
                  <c:v>Les pôles d’attraction / Ontmoetingsplaatsen   696</c:v>
                </c:pt>
              </c:strCache>
            </c:strRef>
          </c:cat>
          <c:val>
            <c:numRef>
              <c:f>Feuil1!$B$2:$B$4</c:f>
              <c:numCache>
                <c:formatCode>General</c:formatCode>
                <c:ptCount val="3"/>
                <c:pt idx="0">
                  <c:v>635</c:v>
                </c:pt>
                <c:pt idx="1">
                  <c:v>231</c:v>
                </c:pt>
                <c:pt idx="2">
                  <c:v>696</c:v>
                </c:pt>
              </c:numCache>
            </c:numRef>
          </c:val>
          <c:extLst>
            <c:ext xmlns:c16="http://schemas.microsoft.com/office/drawing/2014/chart" uri="{C3380CC4-5D6E-409C-BE32-E72D297353CC}">
              <c16:uniqueId val="{00000000-4A60-B84F-9D37-2B276A37EF15}"/>
            </c:ext>
          </c:extLst>
        </c:ser>
        <c:dLbls>
          <c:showLegendKey val="0"/>
          <c:showVal val="0"/>
          <c:showCatName val="0"/>
          <c:showSerName val="0"/>
          <c:showPercent val="0"/>
          <c:showBubbleSize val="0"/>
        </c:dLbls>
        <c:gapWidth val="182"/>
        <c:axId val="541161248"/>
        <c:axId val="556202240"/>
      </c:barChart>
      <c:catAx>
        <c:axId val="541161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56202240"/>
        <c:crosses val="autoZero"/>
        <c:auto val="1"/>
        <c:lblAlgn val="ctr"/>
        <c:lblOffset val="100"/>
        <c:noMultiLvlLbl val="0"/>
      </c:catAx>
      <c:valAx>
        <c:axId val="556202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41161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0.30667</cdr:x>
      <cdr:y>0</cdr:y>
    </cdr:from>
    <cdr:to>
      <cdr:x>0.7364</cdr:x>
      <cdr:y>0.04663</cdr:y>
    </cdr:to>
    <cdr:sp macro="" textlink="">
      <cdr:nvSpPr>
        <cdr:cNvPr id="2" name="Zone de texte 1"/>
        <cdr:cNvSpPr txBox="1"/>
      </cdr:nvSpPr>
      <cdr:spPr>
        <a:xfrm xmlns:a="http://schemas.openxmlformats.org/drawingml/2006/main">
          <a:off x="1614900" y="0"/>
          <a:ext cx="2262902" cy="1668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600" dirty="0"/>
            <a:t>Nombre de votes  / </a:t>
          </a:r>
          <a:r>
            <a:rPr lang="fr-FR" sz="1600" dirty="0" err="1"/>
            <a:t>Aantal</a:t>
          </a:r>
          <a:r>
            <a:rPr lang="fr-FR" sz="1600" dirty="0"/>
            <a:t> </a:t>
          </a:r>
          <a:r>
            <a:rPr lang="fr-FR" sz="1600" dirty="0" err="1"/>
            <a:t>stemmen</a:t>
          </a:r>
          <a:endParaRPr lang="fr-FR"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0.44277</cdr:x>
      <cdr:y>0.08315</cdr:y>
    </cdr:from>
    <cdr:to>
      <cdr:x>0.77311</cdr:x>
      <cdr:y>0.15803</cdr:y>
    </cdr:to>
    <cdr:sp macro="" textlink="">
      <cdr:nvSpPr>
        <cdr:cNvPr id="2" name="Zone de texte 1"/>
        <cdr:cNvSpPr txBox="1"/>
      </cdr:nvSpPr>
      <cdr:spPr>
        <a:xfrm xmlns:a="http://schemas.openxmlformats.org/drawingml/2006/main">
          <a:off x="2518691" y="334278"/>
          <a:ext cx="1879153" cy="3010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900" dirty="0"/>
            <a:t>5</a:t>
          </a:r>
        </a:p>
      </cdr:txBody>
    </cdr:sp>
  </cdr:relSizeAnchor>
  <cdr:relSizeAnchor xmlns:cdr="http://schemas.openxmlformats.org/drawingml/2006/chartDrawing">
    <cdr:from>
      <cdr:x>0.63865</cdr:x>
      <cdr:y>0.35214</cdr:y>
    </cdr:from>
    <cdr:to>
      <cdr:x>0.96899</cdr:x>
      <cdr:y>0.42702</cdr:y>
    </cdr:to>
    <cdr:sp macro="" textlink="">
      <cdr:nvSpPr>
        <cdr:cNvPr id="4" name="Zone de texte 1"/>
        <cdr:cNvSpPr txBox="1"/>
      </cdr:nvSpPr>
      <cdr:spPr>
        <a:xfrm xmlns:a="http://schemas.openxmlformats.org/drawingml/2006/main">
          <a:off x="3632999" y="1415626"/>
          <a:ext cx="1879153" cy="3010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spcAft>
              <a:spcPts val="0"/>
            </a:spcAft>
          </a:pPr>
          <a:r>
            <a:rPr lang="fr-FR" sz="900" dirty="0">
              <a:effectLst/>
              <a:latin typeface="Calibri" panose="020F0502020204030204" pitchFamily="34" charset="0"/>
              <a:ea typeface="Times New Roman" panose="02020603050405020304" pitchFamily="18" charset="0"/>
              <a:cs typeface="Times New Roman" panose="02020603050405020304" pitchFamily="18" charset="0"/>
            </a:rPr>
            <a:t>15</a:t>
          </a:r>
          <a:endParaRPr lang="fr-BE" sz="900" dirty="0">
            <a:effectLst/>
            <a:latin typeface="Times New Roman" panose="02020603050405020304" pitchFamily="18" charset="0"/>
            <a:ea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A1F04-6142-3C4D-8DE4-730807AB9D07}" type="datetimeFigureOut">
              <a:rPr lang="fr-FR" smtClean="0"/>
              <a:t>29/11/2019</a:t>
            </a:fld>
            <a:endParaRPr lang="fr-FR"/>
          </a:p>
        </p:txBody>
      </p:sp>
      <p:sp>
        <p:nvSpPr>
          <p:cNvPr id="4" name="Espace réservé de l'image des diapositives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506BE-80B0-C441-A5CE-BFAA8383D636}" type="slidenum">
              <a:rPr lang="fr-FR" smtClean="0"/>
              <a:t>‹N°›</a:t>
            </a:fld>
            <a:endParaRPr lang="fr-FR"/>
          </a:p>
        </p:txBody>
      </p:sp>
    </p:spTree>
    <p:extLst>
      <p:ext uri="{BB962C8B-B14F-4D97-AF65-F5344CB8AC3E}">
        <p14:creationId xmlns:p14="http://schemas.microsoft.com/office/powerpoint/2010/main" val="3903705416"/>
      </p:ext>
    </p:extLst>
  </p:cSld>
  <p:clrMap bg1="lt1" tx1="dk1" bg2="lt2" tx2="dk2" accent1="accent1" accent2="accent2" accent3="accent3" accent4="accent4" accent5="accent5" accent6="accent6" hlink="hlink" folHlink="folHlink"/>
  <p:notesStyle>
    <a:lvl1pPr marL="0" algn="l" defTabSz="1752082" rtl="0" eaLnBrk="1" latinLnBrk="0" hangingPunct="1">
      <a:defRPr sz="2299" kern="1200">
        <a:solidFill>
          <a:schemeClr val="tx1"/>
        </a:solidFill>
        <a:latin typeface="+mn-lt"/>
        <a:ea typeface="+mn-ea"/>
        <a:cs typeface="+mn-cs"/>
      </a:defRPr>
    </a:lvl1pPr>
    <a:lvl2pPr marL="876041" algn="l" defTabSz="1752082" rtl="0" eaLnBrk="1" latinLnBrk="0" hangingPunct="1">
      <a:defRPr sz="2299" kern="1200">
        <a:solidFill>
          <a:schemeClr val="tx1"/>
        </a:solidFill>
        <a:latin typeface="+mn-lt"/>
        <a:ea typeface="+mn-ea"/>
        <a:cs typeface="+mn-cs"/>
      </a:defRPr>
    </a:lvl2pPr>
    <a:lvl3pPr marL="1752082" algn="l" defTabSz="1752082" rtl="0" eaLnBrk="1" latinLnBrk="0" hangingPunct="1">
      <a:defRPr sz="2299" kern="1200">
        <a:solidFill>
          <a:schemeClr val="tx1"/>
        </a:solidFill>
        <a:latin typeface="+mn-lt"/>
        <a:ea typeface="+mn-ea"/>
        <a:cs typeface="+mn-cs"/>
      </a:defRPr>
    </a:lvl3pPr>
    <a:lvl4pPr marL="2628123" algn="l" defTabSz="1752082" rtl="0" eaLnBrk="1" latinLnBrk="0" hangingPunct="1">
      <a:defRPr sz="2299" kern="1200">
        <a:solidFill>
          <a:schemeClr val="tx1"/>
        </a:solidFill>
        <a:latin typeface="+mn-lt"/>
        <a:ea typeface="+mn-ea"/>
        <a:cs typeface="+mn-cs"/>
      </a:defRPr>
    </a:lvl4pPr>
    <a:lvl5pPr marL="3504164" algn="l" defTabSz="1752082" rtl="0" eaLnBrk="1" latinLnBrk="0" hangingPunct="1">
      <a:defRPr sz="2299" kern="1200">
        <a:solidFill>
          <a:schemeClr val="tx1"/>
        </a:solidFill>
        <a:latin typeface="+mn-lt"/>
        <a:ea typeface="+mn-ea"/>
        <a:cs typeface="+mn-cs"/>
      </a:defRPr>
    </a:lvl5pPr>
    <a:lvl6pPr marL="4380205" algn="l" defTabSz="1752082" rtl="0" eaLnBrk="1" latinLnBrk="0" hangingPunct="1">
      <a:defRPr sz="2299" kern="1200">
        <a:solidFill>
          <a:schemeClr val="tx1"/>
        </a:solidFill>
        <a:latin typeface="+mn-lt"/>
        <a:ea typeface="+mn-ea"/>
        <a:cs typeface="+mn-cs"/>
      </a:defRPr>
    </a:lvl6pPr>
    <a:lvl7pPr marL="5256246" algn="l" defTabSz="1752082" rtl="0" eaLnBrk="1" latinLnBrk="0" hangingPunct="1">
      <a:defRPr sz="2299" kern="1200">
        <a:solidFill>
          <a:schemeClr val="tx1"/>
        </a:solidFill>
        <a:latin typeface="+mn-lt"/>
        <a:ea typeface="+mn-ea"/>
        <a:cs typeface="+mn-cs"/>
      </a:defRPr>
    </a:lvl7pPr>
    <a:lvl8pPr marL="6132286" algn="l" defTabSz="1752082" rtl="0" eaLnBrk="1" latinLnBrk="0" hangingPunct="1">
      <a:defRPr sz="2299" kern="1200">
        <a:solidFill>
          <a:schemeClr val="tx1"/>
        </a:solidFill>
        <a:latin typeface="+mn-lt"/>
        <a:ea typeface="+mn-ea"/>
        <a:cs typeface="+mn-cs"/>
      </a:defRPr>
    </a:lvl8pPr>
    <a:lvl9pPr marL="7008327" algn="l" defTabSz="1752082" rtl="0" eaLnBrk="1" latinLnBrk="0" hangingPunct="1">
      <a:defRPr sz="22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2474395"/>
            <a:ext cx="18176081" cy="5263774"/>
          </a:xfrm>
        </p:spPr>
        <p:txBody>
          <a:bodyPr anchor="b"/>
          <a:lstStyle>
            <a:lvl1pPr algn="ctr">
              <a:defRPr sz="13228"/>
            </a:lvl1pPr>
          </a:lstStyle>
          <a:p>
            <a:r>
              <a:rPr lang="fr-FR"/>
              <a:t>Modifiez le style du titre</a:t>
            </a:r>
            <a:endParaRPr lang="en-US" dirty="0"/>
          </a:p>
        </p:txBody>
      </p:sp>
      <p:sp>
        <p:nvSpPr>
          <p:cNvPr id="3" name="Subtitle 2"/>
          <p:cNvSpPr>
            <a:spLocks noGrp="1"/>
          </p:cNvSpPr>
          <p:nvPr>
            <p:ph type="subTitle" idx="1"/>
          </p:nvPr>
        </p:nvSpPr>
        <p:spPr>
          <a:xfrm>
            <a:off x="2672953" y="7941160"/>
            <a:ext cx="16037719" cy="3650342"/>
          </a:xfrm>
        </p:spPr>
        <p:txBody>
          <a:bodyPr/>
          <a:lstStyle>
            <a:lvl1pPr marL="0" indent="0" algn="ctr">
              <a:buNone/>
              <a:defRPr sz="5291"/>
            </a:lvl1pPr>
            <a:lvl2pPr marL="1007943" indent="0" algn="ctr">
              <a:buNone/>
              <a:defRPr sz="4409"/>
            </a:lvl2pPr>
            <a:lvl3pPr marL="2015886" indent="0" algn="ctr">
              <a:buNone/>
              <a:defRPr sz="3968"/>
            </a:lvl3pPr>
            <a:lvl4pPr marL="3023829" indent="0" algn="ctr">
              <a:buNone/>
              <a:defRPr sz="3527"/>
            </a:lvl4pPr>
            <a:lvl5pPr marL="4031772" indent="0" algn="ctr">
              <a:buNone/>
              <a:defRPr sz="3527"/>
            </a:lvl5pPr>
            <a:lvl6pPr marL="5039716" indent="0" algn="ctr">
              <a:buNone/>
              <a:defRPr sz="3527"/>
            </a:lvl6pPr>
            <a:lvl7pPr marL="6047659" indent="0" algn="ctr">
              <a:buNone/>
              <a:defRPr sz="3527"/>
            </a:lvl7pPr>
            <a:lvl8pPr marL="7055602" indent="0" algn="ctr">
              <a:buNone/>
              <a:defRPr sz="3527"/>
            </a:lvl8pPr>
            <a:lvl9pPr marL="8063545" indent="0" algn="ctr">
              <a:buNone/>
              <a:defRPr sz="3527"/>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1D8D2C6-5D48-CD40-880F-C8DD2BAE7BD9}" type="datetime1">
              <a:rPr lang="fr-BE" smtClean="0"/>
              <a:t>29/11/19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AF104D-F76D-4A4B-B23B-7E5D13DD577C}" type="slidenum">
              <a:rPr lang="fr-FR" smtClean="0"/>
              <a:t>‹N°›</a:t>
            </a:fld>
            <a:endParaRPr lang="fr-FR"/>
          </a:p>
        </p:txBody>
      </p:sp>
    </p:spTree>
    <p:extLst>
      <p:ext uri="{BB962C8B-B14F-4D97-AF65-F5344CB8AC3E}">
        <p14:creationId xmlns:p14="http://schemas.microsoft.com/office/powerpoint/2010/main" val="124295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2D096C64-5720-114D-9B61-1D7A996BEDD4}" type="datetime1">
              <a:rPr lang="fr-BE" smtClean="0"/>
              <a:t>29/11/19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AF104D-F76D-4A4B-B23B-7E5D13DD577C}" type="slidenum">
              <a:rPr lang="fr-FR" smtClean="0"/>
              <a:t>‹N°›</a:t>
            </a:fld>
            <a:endParaRPr lang="fr-FR"/>
          </a:p>
        </p:txBody>
      </p:sp>
    </p:spTree>
    <p:extLst>
      <p:ext uri="{BB962C8B-B14F-4D97-AF65-F5344CB8AC3E}">
        <p14:creationId xmlns:p14="http://schemas.microsoft.com/office/powerpoint/2010/main" val="1783759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804966"/>
            <a:ext cx="4610844" cy="1281295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470125" y="804966"/>
            <a:ext cx="13565237" cy="12812950"/>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F52F82F5-07CC-1447-BF20-48ADE9F65383}" type="datetime1">
              <a:rPr lang="fr-BE" smtClean="0"/>
              <a:t>29/11/19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AF104D-F76D-4A4B-B23B-7E5D13DD577C}" type="slidenum">
              <a:rPr lang="fr-FR" smtClean="0"/>
              <a:t>‹N°›</a:t>
            </a:fld>
            <a:endParaRPr lang="fr-FR"/>
          </a:p>
        </p:txBody>
      </p:sp>
    </p:spTree>
    <p:extLst>
      <p:ext uri="{BB962C8B-B14F-4D97-AF65-F5344CB8AC3E}">
        <p14:creationId xmlns:p14="http://schemas.microsoft.com/office/powerpoint/2010/main" val="215919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7DD3C71-69B7-4444-AED1-1CD4E9C89946}" type="datetime1">
              <a:rPr lang="fr-BE" smtClean="0"/>
              <a:t>29/11/19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AF104D-F76D-4A4B-B23B-7E5D13DD577C}" type="slidenum">
              <a:rPr lang="fr-FR" smtClean="0"/>
              <a:t>‹N°›</a:t>
            </a:fld>
            <a:endParaRPr lang="fr-FR"/>
          </a:p>
        </p:txBody>
      </p:sp>
    </p:spTree>
    <p:extLst>
      <p:ext uri="{BB962C8B-B14F-4D97-AF65-F5344CB8AC3E}">
        <p14:creationId xmlns:p14="http://schemas.microsoft.com/office/powerpoint/2010/main" val="407448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8988" y="3769342"/>
            <a:ext cx="18443377" cy="6289229"/>
          </a:xfrm>
        </p:spPr>
        <p:txBody>
          <a:bodyPr anchor="b"/>
          <a:lstStyle>
            <a:lvl1pPr>
              <a:defRPr sz="13228"/>
            </a:lvl1pPr>
          </a:lstStyle>
          <a:p>
            <a:r>
              <a:rPr lang="fr-FR"/>
              <a:t>Modifiez le style du titre</a:t>
            </a:r>
            <a:endParaRPr lang="en-US" dirty="0"/>
          </a:p>
        </p:txBody>
      </p:sp>
      <p:sp>
        <p:nvSpPr>
          <p:cNvPr id="3" name="Text Placeholder 2"/>
          <p:cNvSpPr>
            <a:spLocks noGrp="1"/>
          </p:cNvSpPr>
          <p:nvPr>
            <p:ph type="body" idx="1"/>
          </p:nvPr>
        </p:nvSpPr>
        <p:spPr>
          <a:xfrm>
            <a:off x="1458988" y="10118069"/>
            <a:ext cx="18443377" cy="3307357"/>
          </a:xfrm>
        </p:spPr>
        <p:txBody>
          <a:bodyPr/>
          <a:lstStyle>
            <a:lvl1pPr marL="0" indent="0">
              <a:buNone/>
              <a:defRPr sz="5291">
                <a:solidFill>
                  <a:schemeClr val="tx1"/>
                </a:solidFill>
              </a:defRPr>
            </a:lvl1pPr>
            <a:lvl2pPr marL="1007943" indent="0">
              <a:buNone/>
              <a:defRPr sz="4409">
                <a:solidFill>
                  <a:schemeClr val="tx1">
                    <a:tint val="75000"/>
                  </a:schemeClr>
                </a:solidFill>
              </a:defRPr>
            </a:lvl2pPr>
            <a:lvl3pPr marL="2015886" indent="0">
              <a:buNone/>
              <a:defRPr sz="3968">
                <a:solidFill>
                  <a:schemeClr val="tx1">
                    <a:tint val="75000"/>
                  </a:schemeClr>
                </a:solidFill>
              </a:defRPr>
            </a:lvl3pPr>
            <a:lvl4pPr marL="3023829" indent="0">
              <a:buNone/>
              <a:defRPr sz="3527">
                <a:solidFill>
                  <a:schemeClr val="tx1">
                    <a:tint val="75000"/>
                  </a:schemeClr>
                </a:solidFill>
              </a:defRPr>
            </a:lvl4pPr>
            <a:lvl5pPr marL="4031772" indent="0">
              <a:buNone/>
              <a:defRPr sz="3527">
                <a:solidFill>
                  <a:schemeClr val="tx1">
                    <a:tint val="75000"/>
                  </a:schemeClr>
                </a:solidFill>
              </a:defRPr>
            </a:lvl5pPr>
            <a:lvl6pPr marL="5039716" indent="0">
              <a:buNone/>
              <a:defRPr sz="3527">
                <a:solidFill>
                  <a:schemeClr val="tx1">
                    <a:tint val="75000"/>
                  </a:schemeClr>
                </a:solidFill>
              </a:defRPr>
            </a:lvl6pPr>
            <a:lvl7pPr marL="6047659" indent="0">
              <a:buNone/>
              <a:defRPr sz="3527">
                <a:solidFill>
                  <a:schemeClr val="tx1">
                    <a:tint val="75000"/>
                  </a:schemeClr>
                </a:solidFill>
              </a:defRPr>
            </a:lvl7pPr>
            <a:lvl8pPr marL="7055602" indent="0">
              <a:buNone/>
              <a:defRPr sz="3527">
                <a:solidFill>
                  <a:schemeClr val="tx1">
                    <a:tint val="75000"/>
                  </a:schemeClr>
                </a:solidFill>
              </a:defRPr>
            </a:lvl8pPr>
            <a:lvl9pPr marL="8063545" indent="0">
              <a:buNone/>
              <a:defRPr sz="3527">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0CAF99FB-4B74-8F4C-8937-4DF84B88BDC0}" type="datetime1">
              <a:rPr lang="fr-BE" smtClean="0"/>
              <a:t>29/11/19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AF104D-F76D-4A4B-B23B-7E5D13DD577C}" type="slidenum">
              <a:rPr lang="fr-FR" smtClean="0"/>
              <a:t>‹N°›</a:t>
            </a:fld>
            <a:endParaRPr lang="fr-FR"/>
          </a:p>
        </p:txBody>
      </p:sp>
    </p:spTree>
    <p:extLst>
      <p:ext uri="{BB962C8B-B14F-4D97-AF65-F5344CB8AC3E}">
        <p14:creationId xmlns:p14="http://schemas.microsoft.com/office/powerpoint/2010/main" val="798786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470124" y="4024827"/>
            <a:ext cx="9088041" cy="9593089"/>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0825460" y="4024827"/>
            <a:ext cx="9088041" cy="9593089"/>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332ADA15-011D-3C4F-A2FE-A000903E4932}" type="datetime1">
              <a:rPr lang="fr-BE" smtClean="0"/>
              <a:t>29/11/19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4AF104D-F76D-4A4B-B23B-7E5D13DD577C}" type="slidenum">
              <a:rPr lang="fr-FR" smtClean="0"/>
              <a:t>‹N°›</a:t>
            </a:fld>
            <a:endParaRPr lang="fr-FR"/>
          </a:p>
        </p:txBody>
      </p:sp>
    </p:spTree>
    <p:extLst>
      <p:ext uri="{BB962C8B-B14F-4D97-AF65-F5344CB8AC3E}">
        <p14:creationId xmlns:p14="http://schemas.microsoft.com/office/powerpoint/2010/main" val="118117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804969"/>
            <a:ext cx="18443377" cy="2922375"/>
          </a:xfrm>
        </p:spPr>
        <p:txBody>
          <a:bodyPr/>
          <a:lstStyle/>
          <a:p>
            <a:r>
              <a:rPr lang="fr-FR"/>
              <a:t>Modifiez le style du titre</a:t>
            </a:r>
            <a:endParaRPr lang="en-US" dirty="0"/>
          </a:p>
        </p:txBody>
      </p:sp>
      <p:sp>
        <p:nvSpPr>
          <p:cNvPr id="3" name="Text Placeholder 2"/>
          <p:cNvSpPr>
            <a:spLocks noGrp="1"/>
          </p:cNvSpPr>
          <p:nvPr>
            <p:ph type="body" idx="1"/>
          </p:nvPr>
        </p:nvSpPr>
        <p:spPr>
          <a:xfrm>
            <a:off x="1472912" y="3706342"/>
            <a:ext cx="9046274" cy="1816421"/>
          </a:xfrm>
        </p:spPr>
        <p:txBody>
          <a:bodyPr anchor="b"/>
          <a:lstStyle>
            <a:lvl1pPr marL="0" indent="0">
              <a:buNone/>
              <a:defRPr sz="5291" b="1"/>
            </a:lvl1pPr>
            <a:lvl2pPr marL="1007943" indent="0">
              <a:buNone/>
              <a:defRPr sz="4409" b="1"/>
            </a:lvl2pPr>
            <a:lvl3pPr marL="2015886" indent="0">
              <a:buNone/>
              <a:defRPr sz="3968" b="1"/>
            </a:lvl3pPr>
            <a:lvl4pPr marL="3023829" indent="0">
              <a:buNone/>
              <a:defRPr sz="3527" b="1"/>
            </a:lvl4pPr>
            <a:lvl5pPr marL="4031772" indent="0">
              <a:buNone/>
              <a:defRPr sz="3527" b="1"/>
            </a:lvl5pPr>
            <a:lvl6pPr marL="5039716" indent="0">
              <a:buNone/>
              <a:defRPr sz="3527" b="1"/>
            </a:lvl6pPr>
            <a:lvl7pPr marL="6047659" indent="0">
              <a:buNone/>
              <a:defRPr sz="3527" b="1"/>
            </a:lvl7pPr>
            <a:lvl8pPr marL="7055602" indent="0">
              <a:buNone/>
              <a:defRPr sz="3527" b="1"/>
            </a:lvl8pPr>
            <a:lvl9pPr marL="8063545" indent="0">
              <a:buNone/>
              <a:defRPr sz="3527"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472912" y="5522763"/>
            <a:ext cx="9046274" cy="8123152"/>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10825461" y="3706342"/>
            <a:ext cx="9090826" cy="1816421"/>
          </a:xfrm>
        </p:spPr>
        <p:txBody>
          <a:bodyPr anchor="b"/>
          <a:lstStyle>
            <a:lvl1pPr marL="0" indent="0">
              <a:buNone/>
              <a:defRPr sz="5291" b="1"/>
            </a:lvl1pPr>
            <a:lvl2pPr marL="1007943" indent="0">
              <a:buNone/>
              <a:defRPr sz="4409" b="1"/>
            </a:lvl2pPr>
            <a:lvl3pPr marL="2015886" indent="0">
              <a:buNone/>
              <a:defRPr sz="3968" b="1"/>
            </a:lvl3pPr>
            <a:lvl4pPr marL="3023829" indent="0">
              <a:buNone/>
              <a:defRPr sz="3527" b="1"/>
            </a:lvl4pPr>
            <a:lvl5pPr marL="4031772" indent="0">
              <a:buNone/>
              <a:defRPr sz="3527" b="1"/>
            </a:lvl5pPr>
            <a:lvl6pPr marL="5039716" indent="0">
              <a:buNone/>
              <a:defRPr sz="3527" b="1"/>
            </a:lvl6pPr>
            <a:lvl7pPr marL="6047659" indent="0">
              <a:buNone/>
              <a:defRPr sz="3527" b="1"/>
            </a:lvl7pPr>
            <a:lvl8pPr marL="7055602" indent="0">
              <a:buNone/>
              <a:defRPr sz="3527" b="1"/>
            </a:lvl8pPr>
            <a:lvl9pPr marL="8063545" indent="0">
              <a:buNone/>
              <a:defRPr sz="3527"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10825461" y="5522763"/>
            <a:ext cx="9090826" cy="8123152"/>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0E5D25C6-813D-854B-A21A-2911592840D5}" type="datetime1">
              <a:rPr lang="fr-BE" smtClean="0"/>
              <a:t>29/11/19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4AF104D-F76D-4A4B-B23B-7E5D13DD577C}" type="slidenum">
              <a:rPr lang="fr-FR" smtClean="0"/>
              <a:t>‹N°›</a:t>
            </a:fld>
            <a:endParaRPr lang="fr-FR"/>
          </a:p>
        </p:txBody>
      </p:sp>
    </p:spTree>
    <p:extLst>
      <p:ext uri="{BB962C8B-B14F-4D97-AF65-F5344CB8AC3E}">
        <p14:creationId xmlns:p14="http://schemas.microsoft.com/office/powerpoint/2010/main" val="405038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4AFD55F-6CD0-084B-A117-40C8B118A2ED}" type="datetime1">
              <a:rPr lang="fr-BE" smtClean="0"/>
              <a:t>29/11/19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4AF104D-F76D-4A4B-B23B-7E5D13DD577C}" type="slidenum">
              <a:rPr lang="fr-FR" smtClean="0"/>
              <a:t>‹N°›</a:t>
            </a:fld>
            <a:endParaRPr lang="fr-FR"/>
          </a:p>
        </p:txBody>
      </p:sp>
    </p:spTree>
    <p:extLst>
      <p:ext uri="{BB962C8B-B14F-4D97-AF65-F5344CB8AC3E}">
        <p14:creationId xmlns:p14="http://schemas.microsoft.com/office/powerpoint/2010/main" val="223872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A9990-F091-9B45-83B9-4DB28E0A928A}" type="datetime1">
              <a:rPr lang="fr-BE" smtClean="0"/>
              <a:t>29/11/19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4AF104D-F76D-4A4B-B23B-7E5D13DD577C}" type="slidenum">
              <a:rPr lang="fr-FR" smtClean="0"/>
              <a:t>‹N°›</a:t>
            </a:fld>
            <a:endParaRPr lang="fr-FR"/>
          </a:p>
        </p:txBody>
      </p:sp>
    </p:spTree>
    <p:extLst>
      <p:ext uri="{BB962C8B-B14F-4D97-AF65-F5344CB8AC3E}">
        <p14:creationId xmlns:p14="http://schemas.microsoft.com/office/powerpoint/2010/main" val="2784918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72909" y="1007957"/>
            <a:ext cx="6896776" cy="3527848"/>
          </a:xfrm>
        </p:spPr>
        <p:txBody>
          <a:bodyPr anchor="b"/>
          <a:lstStyle>
            <a:lvl1pPr>
              <a:defRPr sz="7055"/>
            </a:lvl1pPr>
          </a:lstStyle>
          <a:p>
            <a:r>
              <a:rPr lang="fr-FR"/>
              <a:t>Modifiez le style du titre</a:t>
            </a:r>
            <a:endParaRPr lang="en-US" dirty="0"/>
          </a:p>
        </p:txBody>
      </p:sp>
      <p:sp>
        <p:nvSpPr>
          <p:cNvPr id="3" name="Content Placeholder 2"/>
          <p:cNvSpPr>
            <a:spLocks noGrp="1"/>
          </p:cNvSpPr>
          <p:nvPr>
            <p:ph idx="1"/>
          </p:nvPr>
        </p:nvSpPr>
        <p:spPr>
          <a:xfrm>
            <a:off x="9090826" y="2176910"/>
            <a:ext cx="10825460" cy="10744538"/>
          </a:xfrm>
        </p:spPr>
        <p:txBody>
          <a:bodyPr/>
          <a:lstStyle>
            <a:lvl1pPr>
              <a:defRPr sz="7055"/>
            </a:lvl1pPr>
            <a:lvl2pPr>
              <a:defRPr sz="6173"/>
            </a:lvl2pPr>
            <a:lvl3pPr>
              <a:defRPr sz="5291"/>
            </a:lvl3pPr>
            <a:lvl4pPr>
              <a:defRPr sz="4409"/>
            </a:lvl4pPr>
            <a:lvl5pPr>
              <a:defRPr sz="4409"/>
            </a:lvl5pPr>
            <a:lvl6pPr>
              <a:defRPr sz="4409"/>
            </a:lvl6pPr>
            <a:lvl7pPr>
              <a:defRPr sz="4409"/>
            </a:lvl7pPr>
            <a:lvl8pPr>
              <a:defRPr sz="4409"/>
            </a:lvl8pPr>
            <a:lvl9pPr>
              <a:defRPr sz="4409"/>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1472909" y="4535805"/>
            <a:ext cx="6896776" cy="8403140"/>
          </a:xfrm>
        </p:spPr>
        <p:txBody>
          <a:bodyPr/>
          <a:lstStyle>
            <a:lvl1pPr marL="0" indent="0">
              <a:buNone/>
              <a:defRPr sz="3527"/>
            </a:lvl1pPr>
            <a:lvl2pPr marL="1007943" indent="0">
              <a:buNone/>
              <a:defRPr sz="3086"/>
            </a:lvl2pPr>
            <a:lvl3pPr marL="2015886" indent="0">
              <a:buNone/>
              <a:defRPr sz="2646"/>
            </a:lvl3pPr>
            <a:lvl4pPr marL="3023829" indent="0">
              <a:buNone/>
              <a:defRPr sz="2205"/>
            </a:lvl4pPr>
            <a:lvl5pPr marL="4031772" indent="0">
              <a:buNone/>
              <a:defRPr sz="2205"/>
            </a:lvl5pPr>
            <a:lvl6pPr marL="5039716" indent="0">
              <a:buNone/>
              <a:defRPr sz="2205"/>
            </a:lvl6pPr>
            <a:lvl7pPr marL="6047659" indent="0">
              <a:buNone/>
              <a:defRPr sz="2205"/>
            </a:lvl7pPr>
            <a:lvl8pPr marL="7055602" indent="0">
              <a:buNone/>
              <a:defRPr sz="2205"/>
            </a:lvl8pPr>
            <a:lvl9pPr marL="8063545" indent="0">
              <a:buNone/>
              <a:defRPr sz="2205"/>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21537F90-5606-9B4F-98BD-46F6EA710627}" type="datetime1">
              <a:rPr lang="fr-BE" smtClean="0"/>
              <a:t>29/11/19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4AF104D-F76D-4A4B-B23B-7E5D13DD577C}" type="slidenum">
              <a:rPr lang="fr-FR" smtClean="0"/>
              <a:t>‹N°›</a:t>
            </a:fld>
            <a:endParaRPr lang="fr-FR"/>
          </a:p>
        </p:txBody>
      </p:sp>
    </p:spTree>
    <p:extLst>
      <p:ext uri="{BB962C8B-B14F-4D97-AF65-F5344CB8AC3E}">
        <p14:creationId xmlns:p14="http://schemas.microsoft.com/office/powerpoint/2010/main" val="701744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72909" y="1007957"/>
            <a:ext cx="6896776" cy="3527848"/>
          </a:xfrm>
        </p:spPr>
        <p:txBody>
          <a:bodyPr anchor="b"/>
          <a:lstStyle>
            <a:lvl1pPr>
              <a:defRPr sz="7055"/>
            </a:lvl1pPr>
          </a:lstStyle>
          <a:p>
            <a:r>
              <a:rPr lang="fr-FR"/>
              <a:t>Modifiez le style du titre</a:t>
            </a:r>
            <a:endParaRPr lang="en-US" dirty="0"/>
          </a:p>
        </p:txBody>
      </p:sp>
      <p:sp>
        <p:nvSpPr>
          <p:cNvPr id="3" name="Picture Placeholder 2"/>
          <p:cNvSpPr>
            <a:spLocks noGrp="1" noChangeAspect="1"/>
          </p:cNvSpPr>
          <p:nvPr>
            <p:ph type="pic" idx="1"/>
          </p:nvPr>
        </p:nvSpPr>
        <p:spPr>
          <a:xfrm>
            <a:off x="9090826" y="2176910"/>
            <a:ext cx="10825460" cy="10744538"/>
          </a:xfrm>
        </p:spPr>
        <p:txBody>
          <a:bodyPr anchor="t"/>
          <a:lstStyle>
            <a:lvl1pPr marL="0" indent="0">
              <a:buNone/>
              <a:defRPr sz="7055"/>
            </a:lvl1pPr>
            <a:lvl2pPr marL="1007943" indent="0">
              <a:buNone/>
              <a:defRPr sz="6173"/>
            </a:lvl2pPr>
            <a:lvl3pPr marL="2015886" indent="0">
              <a:buNone/>
              <a:defRPr sz="5291"/>
            </a:lvl3pPr>
            <a:lvl4pPr marL="3023829" indent="0">
              <a:buNone/>
              <a:defRPr sz="4409"/>
            </a:lvl4pPr>
            <a:lvl5pPr marL="4031772" indent="0">
              <a:buNone/>
              <a:defRPr sz="4409"/>
            </a:lvl5pPr>
            <a:lvl6pPr marL="5039716" indent="0">
              <a:buNone/>
              <a:defRPr sz="4409"/>
            </a:lvl6pPr>
            <a:lvl7pPr marL="6047659" indent="0">
              <a:buNone/>
              <a:defRPr sz="4409"/>
            </a:lvl7pPr>
            <a:lvl8pPr marL="7055602" indent="0">
              <a:buNone/>
              <a:defRPr sz="4409"/>
            </a:lvl8pPr>
            <a:lvl9pPr marL="8063545" indent="0">
              <a:buNone/>
              <a:defRPr sz="4409"/>
            </a:lvl9pPr>
          </a:lstStyle>
          <a:p>
            <a:r>
              <a:rPr lang="fr-FR"/>
              <a:t>Cliquez sur l'icône pour ajouter une image</a:t>
            </a:r>
            <a:endParaRPr lang="en-US" dirty="0"/>
          </a:p>
        </p:txBody>
      </p:sp>
      <p:sp>
        <p:nvSpPr>
          <p:cNvPr id="4" name="Text Placeholder 3"/>
          <p:cNvSpPr>
            <a:spLocks noGrp="1"/>
          </p:cNvSpPr>
          <p:nvPr>
            <p:ph type="body" sz="half" idx="2"/>
          </p:nvPr>
        </p:nvSpPr>
        <p:spPr>
          <a:xfrm>
            <a:off x="1472909" y="4535805"/>
            <a:ext cx="6896776" cy="8403140"/>
          </a:xfrm>
        </p:spPr>
        <p:txBody>
          <a:bodyPr/>
          <a:lstStyle>
            <a:lvl1pPr marL="0" indent="0">
              <a:buNone/>
              <a:defRPr sz="3527"/>
            </a:lvl1pPr>
            <a:lvl2pPr marL="1007943" indent="0">
              <a:buNone/>
              <a:defRPr sz="3086"/>
            </a:lvl2pPr>
            <a:lvl3pPr marL="2015886" indent="0">
              <a:buNone/>
              <a:defRPr sz="2646"/>
            </a:lvl3pPr>
            <a:lvl4pPr marL="3023829" indent="0">
              <a:buNone/>
              <a:defRPr sz="2205"/>
            </a:lvl4pPr>
            <a:lvl5pPr marL="4031772" indent="0">
              <a:buNone/>
              <a:defRPr sz="2205"/>
            </a:lvl5pPr>
            <a:lvl6pPr marL="5039716" indent="0">
              <a:buNone/>
              <a:defRPr sz="2205"/>
            </a:lvl6pPr>
            <a:lvl7pPr marL="6047659" indent="0">
              <a:buNone/>
              <a:defRPr sz="2205"/>
            </a:lvl7pPr>
            <a:lvl8pPr marL="7055602" indent="0">
              <a:buNone/>
              <a:defRPr sz="2205"/>
            </a:lvl8pPr>
            <a:lvl9pPr marL="8063545" indent="0">
              <a:buNone/>
              <a:defRPr sz="2205"/>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677478DC-7C44-6D4C-AA96-389FC7F899D3}" type="datetime1">
              <a:rPr lang="fr-BE" smtClean="0"/>
              <a:t>29/11/19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4AF104D-F76D-4A4B-B23B-7E5D13DD577C}" type="slidenum">
              <a:rPr lang="fr-FR" smtClean="0"/>
              <a:t>‹N°›</a:t>
            </a:fld>
            <a:endParaRPr lang="fr-FR"/>
          </a:p>
        </p:txBody>
      </p:sp>
    </p:spTree>
    <p:extLst>
      <p:ext uri="{BB962C8B-B14F-4D97-AF65-F5344CB8AC3E}">
        <p14:creationId xmlns:p14="http://schemas.microsoft.com/office/powerpoint/2010/main" val="336972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804969"/>
            <a:ext cx="18443377" cy="292237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470124" y="4024827"/>
            <a:ext cx="18443377" cy="9593089"/>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1470124" y="14013401"/>
            <a:ext cx="4811316" cy="804965"/>
          </a:xfrm>
          <a:prstGeom prst="rect">
            <a:avLst/>
          </a:prstGeom>
        </p:spPr>
        <p:txBody>
          <a:bodyPr vert="horz" lIns="91440" tIns="45720" rIns="91440" bIns="45720" rtlCol="0" anchor="ctr"/>
          <a:lstStyle>
            <a:lvl1pPr algn="l">
              <a:defRPr sz="2646">
                <a:solidFill>
                  <a:schemeClr val="tx1">
                    <a:tint val="75000"/>
                  </a:schemeClr>
                </a:solidFill>
              </a:defRPr>
            </a:lvl1pPr>
          </a:lstStyle>
          <a:p>
            <a:fld id="{34EC98F8-738D-334E-AD4C-EB054FC96999}" type="datetime1">
              <a:rPr lang="fr-BE" smtClean="0"/>
              <a:t>29/11/19</a:t>
            </a:fld>
            <a:endParaRPr lang="fr-FR"/>
          </a:p>
        </p:txBody>
      </p:sp>
      <p:sp>
        <p:nvSpPr>
          <p:cNvPr id="5" name="Footer Placeholder 4"/>
          <p:cNvSpPr>
            <a:spLocks noGrp="1"/>
          </p:cNvSpPr>
          <p:nvPr>
            <p:ph type="ftr" sz="quarter" idx="3"/>
          </p:nvPr>
        </p:nvSpPr>
        <p:spPr>
          <a:xfrm>
            <a:off x="7083326" y="14013401"/>
            <a:ext cx="7216973" cy="804965"/>
          </a:xfrm>
          <a:prstGeom prst="rect">
            <a:avLst/>
          </a:prstGeom>
        </p:spPr>
        <p:txBody>
          <a:bodyPr vert="horz" lIns="91440" tIns="45720" rIns="91440" bIns="45720" rtlCol="0" anchor="ctr"/>
          <a:lstStyle>
            <a:lvl1pPr algn="ctr">
              <a:defRPr sz="2646">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5102185" y="14013401"/>
            <a:ext cx="4811316" cy="804965"/>
          </a:xfrm>
          <a:prstGeom prst="rect">
            <a:avLst/>
          </a:prstGeom>
        </p:spPr>
        <p:txBody>
          <a:bodyPr vert="horz" lIns="91440" tIns="45720" rIns="91440" bIns="45720" rtlCol="0" anchor="ctr"/>
          <a:lstStyle>
            <a:lvl1pPr algn="r">
              <a:defRPr sz="2646">
                <a:solidFill>
                  <a:schemeClr val="tx1">
                    <a:tint val="75000"/>
                  </a:schemeClr>
                </a:solidFill>
              </a:defRPr>
            </a:lvl1pPr>
          </a:lstStyle>
          <a:p>
            <a:fld id="{D4AF104D-F76D-4A4B-B23B-7E5D13DD577C}" type="slidenum">
              <a:rPr lang="fr-FR" smtClean="0"/>
              <a:t>‹N°›</a:t>
            </a:fld>
            <a:endParaRPr lang="fr-FR"/>
          </a:p>
        </p:txBody>
      </p:sp>
    </p:spTree>
    <p:extLst>
      <p:ext uri="{BB962C8B-B14F-4D97-AF65-F5344CB8AC3E}">
        <p14:creationId xmlns:p14="http://schemas.microsoft.com/office/powerpoint/2010/main" val="2999592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2015886" rtl="0" eaLnBrk="1" latinLnBrk="0" hangingPunct="1">
        <a:lnSpc>
          <a:spcPct val="90000"/>
        </a:lnSpc>
        <a:spcBef>
          <a:spcPct val="0"/>
        </a:spcBef>
        <a:buNone/>
        <a:defRPr sz="9700" kern="1200">
          <a:solidFill>
            <a:schemeClr val="tx1"/>
          </a:solidFill>
          <a:latin typeface="+mj-lt"/>
          <a:ea typeface="+mj-ea"/>
          <a:cs typeface="+mj-cs"/>
        </a:defRPr>
      </a:lvl1pPr>
    </p:titleStyle>
    <p:bodyStyle>
      <a:lvl1pPr marL="503972" indent="-503972" algn="l" defTabSz="2015886" rtl="0" eaLnBrk="1" latinLnBrk="0" hangingPunct="1">
        <a:lnSpc>
          <a:spcPct val="90000"/>
        </a:lnSpc>
        <a:spcBef>
          <a:spcPts val="2205"/>
        </a:spcBef>
        <a:buFont typeface="Arial" panose="020B0604020202020204" pitchFamily="34" charset="0"/>
        <a:buChar char="•"/>
        <a:defRPr sz="6173" kern="1200">
          <a:solidFill>
            <a:schemeClr val="tx1"/>
          </a:solidFill>
          <a:latin typeface="+mn-lt"/>
          <a:ea typeface="+mn-ea"/>
          <a:cs typeface="+mn-cs"/>
        </a:defRPr>
      </a:lvl1pPr>
      <a:lvl2pPr marL="1511915" indent="-503972" algn="l" defTabSz="2015886" rtl="0" eaLnBrk="1" latinLnBrk="0" hangingPunct="1">
        <a:lnSpc>
          <a:spcPct val="90000"/>
        </a:lnSpc>
        <a:spcBef>
          <a:spcPts val="1102"/>
        </a:spcBef>
        <a:buFont typeface="Arial" panose="020B0604020202020204" pitchFamily="34" charset="0"/>
        <a:buChar char="•"/>
        <a:defRPr sz="5291" kern="1200">
          <a:solidFill>
            <a:schemeClr val="tx1"/>
          </a:solidFill>
          <a:latin typeface="+mn-lt"/>
          <a:ea typeface="+mn-ea"/>
          <a:cs typeface="+mn-cs"/>
        </a:defRPr>
      </a:lvl2pPr>
      <a:lvl3pPr marL="2519858" indent="-503972" algn="l" defTabSz="2015886" rtl="0" eaLnBrk="1" latinLnBrk="0" hangingPunct="1">
        <a:lnSpc>
          <a:spcPct val="90000"/>
        </a:lnSpc>
        <a:spcBef>
          <a:spcPts val="1102"/>
        </a:spcBef>
        <a:buFont typeface="Arial" panose="020B0604020202020204" pitchFamily="34" charset="0"/>
        <a:buChar char="•"/>
        <a:defRPr sz="4409" kern="1200">
          <a:solidFill>
            <a:schemeClr val="tx1"/>
          </a:solidFill>
          <a:latin typeface="+mn-lt"/>
          <a:ea typeface="+mn-ea"/>
          <a:cs typeface="+mn-cs"/>
        </a:defRPr>
      </a:lvl3pPr>
      <a:lvl4pPr marL="3527801"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4pPr>
      <a:lvl5pPr marL="4535744"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5pPr>
      <a:lvl6pPr marL="554368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6pPr>
      <a:lvl7pPr marL="6551630"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7pPr>
      <a:lvl8pPr marL="7559573"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8pPr>
      <a:lvl9pPr marL="856751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9pPr>
    </p:bodyStyle>
    <p:otherStyle>
      <a:defPPr>
        <a:defRPr lang="en-US"/>
      </a:defPPr>
      <a:lvl1pPr marL="0" algn="l" defTabSz="2015886" rtl="0" eaLnBrk="1" latinLnBrk="0" hangingPunct="1">
        <a:defRPr sz="3968" kern="1200">
          <a:solidFill>
            <a:schemeClr val="tx1"/>
          </a:solidFill>
          <a:latin typeface="+mn-lt"/>
          <a:ea typeface="+mn-ea"/>
          <a:cs typeface="+mn-cs"/>
        </a:defRPr>
      </a:lvl1pPr>
      <a:lvl2pPr marL="1007943" algn="l" defTabSz="2015886" rtl="0" eaLnBrk="1" latinLnBrk="0" hangingPunct="1">
        <a:defRPr sz="3968" kern="1200">
          <a:solidFill>
            <a:schemeClr val="tx1"/>
          </a:solidFill>
          <a:latin typeface="+mn-lt"/>
          <a:ea typeface="+mn-ea"/>
          <a:cs typeface="+mn-cs"/>
        </a:defRPr>
      </a:lvl2pPr>
      <a:lvl3pPr marL="2015886" algn="l" defTabSz="2015886" rtl="0" eaLnBrk="1" latinLnBrk="0" hangingPunct="1">
        <a:defRPr sz="3968" kern="1200">
          <a:solidFill>
            <a:schemeClr val="tx1"/>
          </a:solidFill>
          <a:latin typeface="+mn-lt"/>
          <a:ea typeface="+mn-ea"/>
          <a:cs typeface="+mn-cs"/>
        </a:defRPr>
      </a:lvl3pPr>
      <a:lvl4pPr marL="3023829" algn="l" defTabSz="2015886" rtl="0" eaLnBrk="1" latinLnBrk="0" hangingPunct="1">
        <a:defRPr sz="3968" kern="1200">
          <a:solidFill>
            <a:schemeClr val="tx1"/>
          </a:solidFill>
          <a:latin typeface="+mn-lt"/>
          <a:ea typeface="+mn-ea"/>
          <a:cs typeface="+mn-cs"/>
        </a:defRPr>
      </a:lvl4pPr>
      <a:lvl5pPr marL="4031772" algn="l" defTabSz="2015886" rtl="0" eaLnBrk="1" latinLnBrk="0" hangingPunct="1">
        <a:defRPr sz="3968" kern="1200">
          <a:solidFill>
            <a:schemeClr val="tx1"/>
          </a:solidFill>
          <a:latin typeface="+mn-lt"/>
          <a:ea typeface="+mn-ea"/>
          <a:cs typeface="+mn-cs"/>
        </a:defRPr>
      </a:lvl5pPr>
      <a:lvl6pPr marL="5039716" algn="l" defTabSz="2015886" rtl="0" eaLnBrk="1" latinLnBrk="0" hangingPunct="1">
        <a:defRPr sz="3968" kern="1200">
          <a:solidFill>
            <a:schemeClr val="tx1"/>
          </a:solidFill>
          <a:latin typeface="+mn-lt"/>
          <a:ea typeface="+mn-ea"/>
          <a:cs typeface="+mn-cs"/>
        </a:defRPr>
      </a:lvl6pPr>
      <a:lvl7pPr marL="6047659" algn="l" defTabSz="2015886" rtl="0" eaLnBrk="1" latinLnBrk="0" hangingPunct="1">
        <a:defRPr sz="3968" kern="1200">
          <a:solidFill>
            <a:schemeClr val="tx1"/>
          </a:solidFill>
          <a:latin typeface="+mn-lt"/>
          <a:ea typeface="+mn-ea"/>
          <a:cs typeface="+mn-cs"/>
        </a:defRPr>
      </a:lvl7pPr>
      <a:lvl8pPr marL="7055602" algn="l" defTabSz="2015886" rtl="0" eaLnBrk="1" latinLnBrk="0" hangingPunct="1">
        <a:defRPr sz="3968" kern="1200">
          <a:solidFill>
            <a:schemeClr val="tx1"/>
          </a:solidFill>
          <a:latin typeface="+mn-lt"/>
          <a:ea typeface="+mn-ea"/>
          <a:cs typeface="+mn-cs"/>
        </a:defRPr>
      </a:lvl8pPr>
      <a:lvl9pPr marL="8063545" algn="l" defTabSz="2015886" rtl="0" eaLnBrk="1" latinLnBrk="0" hangingPunct="1">
        <a:defRPr sz="3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chart" Target="../charts/chart29.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hart" Target="../charts/chart2.xml"/><Relationship Id="rId7" Type="http://schemas.openxmlformats.org/officeDocument/2006/relationships/image" Target="../media/image3.emf"/><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chart" Target="../charts/chart4.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5.xml"/><Relationship Id="rId1" Type="http://schemas.openxmlformats.org/officeDocument/2006/relationships/slideLayout" Target="../slideLayouts/slideLayout4.xml"/><Relationship Id="rId6" Type="http://schemas.openxmlformats.org/officeDocument/2006/relationships/chart" Target="../charts/chart6.xml"/><Relationship Id="rId5" Type="http://schemas.openxmlformats.org/officeDocument/2006/relationships/image" Target="../media/image4.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23F0612-2DB4-E64F-968C-021BFFF9E797}"/>
              </a:ext>
            </a:extLst>
          </p:cNvPr>
          <p:cNvSpPr>
            <a:spLocks noGrp="1"/>
          </p:cNvSpPr>
          <p:nvPr>
            <p:ph type="title"/>
          </p:nvPr>
        </p:nvSpPr>
        <p:spPr>
          <a:xfrm>
            <a:off x="425250" y="771754"/>
            <a:ext cx="20772664" cy="2627667"/>
          </a:xfrm>
        </p:spPr>
        <p:txBody>
          <a:bodyPr>
            <a:noAutofit/>
          </a:bodyPr>
          <a:lstStyle/>
          <a:p>
            <a:r>
              <a:rPr lang="fr-FR" sz="3508" b="1" dirty="0">
                <a:solidFill>
                  <a:schemeClr val="accent6"/>
                </a:solidFill>
              </a:rPr>
              <a:t>Résultats de la rencontre citoyenne du 18/09/19 et de l’enquête en ligne menée du 20/10/19 au 04/11/19</a:t>
            </a:r>
            <a:br>
              <a:rPr lang="fr-FR" sz="3508" b="1" dirty="0">
                <a:solidFill>
                  <a:schemeClr val="accent6"/>
                </a:solidFill>
              </a:rPr>
            </a:br>
            <a:br>
              <a:rPr lang="fr-FR" sz="3508" b="1" dirty="0">
                <a:solidFill>
                  <a:schemeClr val="accent6"/>
                </a:solidFill>
              </a:rPr>
            </a:br>
            <a:r>
              <a:rPr lang="fr-FR" sz="3508" b="1" dirty="0" err="1">
                <a:solidFill>
                  <a:schemeClr val="accent6"/>
                </a:solidFill>
              </a:rPr>
              <a:t>Resultaten</a:t>
            </a:r>
            <a:r>
              <a:rPr lang="fr-FR" sz="3508" b="1" dirty="0">
                <a:solidFill>
                  <a:schemeClr val="accent6"/>
                </a:solidFill>
              </a:rPr>
              <a:t>  van de </a:t>
            </a:r>
            <a:r>
              <a:rPr lang="fr-BE" sz="3508" b="1" dirty="0" err="1">
                <a:solidFill>
                  <a:schemeClr val="accent6"/>
                </a:solidFill>
              </a:rPr>
              <a:t>Burgerbijeenkomst</a:t>
            </a:r>
            <a:r>
              <a:rPr lang="fr-BE" sz="3508" b="1" dirty="0">
                <a:solidFill>
                  <a:schemeClr val="accent6"/>
                </a:solidFill>
              </a:rPr>
              <a:t> 18/09/19 en van het online enquête van  20/10/19 </a:t>
            </a:r>
            <a:r>
              <a:rPr lang="fr-BE" sz="3508" b="1" dirty="0" err="1">
                <a:solidFill>
                  <a:schemeClr val="accent6"/>
                </a:solidFill>
              </a:rPr>
              <a:t>tot</a:t>
            </a:r>
            <a:r>
              <a:rPr lang="fr-BE" sz="3508" b="1" dirty="0">
                <a:solidFill>
                  <a:schemeClr val="accent6"/>
                </a:solidFill>
              </a:rPr>
              <a:t> en met 04/11/2019</a:t>
            </a:r>
            <a:endParaRPr lang="fr-FR" sz="3508" b="1" dirty="0">
              <a:solidFill>
                <a:schemeClr val="accent6"/>
              </a:solidFill>
            </a:endParaRPr>
          </a:p>
        </p:txBody>
      </p:sp>
      <p:sp>
        <p:nvSpPr>
          <p:cNvPr id="7" name="Espace réservé du contenu 6">
            <a:extLst>
              <a:ext uri="{FF2B5EF4-FFF2-40B4-BE49-F238E27FC236}">
                <a16:creationId xmlns:a16="http://schemas.microsoft.com/office/drawing/2014/main" id="{4D4A4E74-9D61-D34F-8B33-0DB4363A5856}"/>
              </a:ext>
            </a:extLst>
          </p:cNvPr>
          <p:cNvSpPr>
            <a:spLocks noGrp="1"/>
          </p:cNvSpPr>
          <p:nvPr>
            <p:ph sz="half" idx="1"/>
          </p:nvPr>
        </p:nvSpPr>
        <p:spPr>
          <a:xfrm>
            <a:off x="1803175" y="3399421"/>
            <a:ext cx="18283520" cy="2627667"/>
          </a:xfrm>
        </p:spPr>
        <p:txBody>
          <a:bodyPr>
            <a:noAutofit/>
          </a:bodyPr>
          <a:lstStyle/>
          <a:p>
            <a:pPr>
              <a:buFont typeface="Wingdings" pitchFamily="2" charset="2"/>
              <a:buChar char="Ø"/>
            </a:pPr>
            <a:r>
              <a:rPr lang="fr-FR" sz="3157" dirty="0"/>
              <a:t>187 personnes étaient présentes le 18/09/19. </a:t>
            </a:r>
            <a:r>
              <a:rPr lang="fr-FR" sz="2455" dirty="0"/>
              <a:t>Tous n’ont pas donné leur avis. </a:t>
            </a:r>
          </a:p>
          <a:p>
            <a:pPr marL="0" indent="0">
              <a:lnSpc>
                <a:spcPct val="50000"/>
              </a:lnSpc>
              <a:buNone/>
            </a:pPr>
            <a:r>
              <a:rPr lang="fr-FR" sz="3157" i="1" dirty="0"/>
              <a:t>    187 </a:t>
            </a:r>
            <a:r>
              <a:rPr lang="fr-FR" sz="3157" i="1" dirty="0" err="1"/>
              <a:t>personen</a:t>
            </a:r>
            <a:r>
              <a:rPr lang="fr-FR" sz="3157" i="1" dirty="0"/>
              <a:t> </a:t>
            </a:r>
            <a:r>
              <a:rPr lang="fr-FR" sz="3157" i="1" dirty="0" err="1"/>
              <a:t>waren</a:t>
            </a:r>
            <a:r>
              <a:rPr lang="fr-FR" sz="3157" i="1" dirty="0"/>
              <a:t> </a:t>
            </a:r>
            <a:r>
              <a:rPr lang="fr-FR" sz="3157" i="1" dirty="0" err="1"/>
              <a:t>aanwezig</a:t>
            </a:r>
            <a:r>
              <a:rPr lang="fr-FR" sz="3157" i="1" dirty="0"/>
              <a:t> op 18/09/19. </a:t>
            </a:r>
            <a:r>
              <a:rPr lang="fr-FR" sz="2455" i="1" dirty="0"/>
              <a:t>Niet </a:t>
            </a:r>
            <a:r>
              <a:rPr lang="fr-FR" sz="2455" i="1" dirty="0" err="1"/>
              <a:t>iedereen</a:t>
            </a:r>
            <a:r>
              <a:rPr lang="fr-FR" sz="2455" i="1" dirty="0"/>
              <a:t> </a:t>
            </a:r>
            <a:r>
              <a:rPr lang="fr-FR" sz="2455" i="1" dirty="0" err="1"/>
              <a:t>gaf</a:t>
            </a:r>
            <a:r>
              <a:rPr lang="fr-FR" sz="2455" i="1" dirty="0"/>
              <a:t> </a:t>
            </a:r>
            <a:r>
              <a:rPr lang="fr-FR" sz="2455" i="1" dirty="0" err="1"/>
              <a:t>zijn</a:t>
            </a:r>
            <a:r>
              <a:rPr lang="fr-FR" sz="2455" i="1" dirty="0"/>
              <a:t> </a:t>
            </a:r>
            <a:r>
              <a:rPr lang="fr-FR" sz="2455" i="1" dirty="0" err="1"/>
              <a:t>mening</a:t>
            </a:r>
            <a:r>
              <a:rPr lang="fr-FR" sz="2455" i="1" dirty="0"/>
              <a:t>.</a:t>
            </a:r>
          </a:p>
          <a:p>
            <a:pPr>
              <a:lnSpc>
                <a:spcPct val="140000"/>
              </a:lnSpc>
              <a:buFont typeface="Wingdings" pitchFamily="2" charset="2"/>
              <a:buChar char="Ø"/>
            </a:pPr>
            <a:r>
              <a:rPr lang="fr-FR" sz="3157" dirty="0"/>
              <a:t>937 personnes ont répondu à l’enquête en ligne. </a:t>
            </a:r>
          </a:p>
          <a:p>
            <a:pPr marL="0" indent="0">
              <a:lnSpc>
                <a:spcPct val="50000"/>
              </a:lnSpc>
              <a:buNone/>
            </a:pPr>
            <a:r>
              <a:rPr lang="fr-FR" sz="3157" i="1" dirty="0"/>
              <a:t>     937 </a:t>
            </a:r>
            <a:r>
              <a:rPr lang="fr-FR" sz="3157" i="1" dirty="0" err="1"/>
              <a:t>mensen</a:t>
            </a:r>
            <a:r>
              <a:rPr lang="fr-FR" sz="3157" i="1" dirty="0"/>
              <a:t> </a:t>
            </a:r>
            <a:r>
              <a:rPr lang="fr-FR" sz="3157" i="1" dirty="0" err="1"/>
              <a:t>hebben</a:t>
            </a:r>
            <a:r>
              <a:rPr lang="fr-FR" sz="3157" i="1" dirty="0"/>
              <a:t> </a:t>
            </a:r>
            <a:r>
              <a:rPr lang="fr-FR" sz="3157" i="1" dirty="0" err="1"/>
              <a:t>gereageerd</a:t>
            </a:r>
            <a:r>
              <a:rPr lang="fr-FR" sz="3157" i="1" dirty="0"/>
              <a:t> op het online </a:t>
            </a:r>
            <a:r>
              <a:rPr lang="fr-FR" sz="3157" i="1" dirty="0" err="1"/>
              <a:t>veldwerk</a:t>
            </a:r>
            <a:r>
              <a:rPr lang="fr-FR" sz="3157" i="1" dirty="0"/>
              <a:t>.</a:t>
            </a:r>
          </a:p>
        </p:txBody>
      </p:sp>
      <p:pic>
        <p:nvPicPr>
          <p:cNvPr id="23" name="Image 22">
            <a:extLst>
              <a:ext uri="{FF2B5EF4-FFF2-40B4-BE49-F238E27FC236}">
                <a16:creationId xmlns:a16="http://schemas.microsoft.com/office/drawing/2014/main" id="{FEFCA0A9-7CE6-C446-8AA2-E5D8D3B3D808}"/>
              </a:ext>
            </a:extLst>
          </p:cNvPr>
          <p:cNvPicPr>
            <a:picLocks noChangeAspect="1"/>
          </p:cNvPicPr>
          <p:nvPr/>
        </p:nvPicPr>
        <p:blipFill>
          <a:blip r:embed="rId2"/>
          <a:stretch>
            <a:fillRect/>
          </a:stretch>
        </p:blipFill>
        <p:spPr>
          <a:xfrm>
            <a:off x="5500851" y="6503447"/>
            <a:ext cx="10621462" cy="6636064"/>
          </a:xfrm>
          <a:prstGeom prst="rect">
            <a:avLst/>
          </a:prstGeom>
        </p:spPr>
      </p:pic>
      <p:pic>
        <p:nvPicPr>
          <p:cNvPr id="24" name="Image 23">
            <a:extLst>
              <a:ext uri="{FF2B5EF4-FFF2-40B4-BE49-F238E27FC236}">
                <a16:creationId xmlns:a16="http://schemas.microsoft.com/office/drawing/2014/main" id="{16B40324-BEB4-5446-90A3-847ED519A24A}"/>
              </a:ext>
            </a:extLst>
          </p:cNvPr>
          <p:cNvPicPr>
            <a:picLocks noChangeAspect="1"/>
          </p:cNvPicPr>
          <p:nvPr/>
        </p:nvPicPr>
        <p:blipFill>
          <a:blip r:embed="rId3"/>
          <a:stretch>
            <a:fillRect/>
          </a:stretch>
        </p:blipFill>
        <p:spPr>
          <a:xfrm>
            <a:off x="3837190" y="13615870"/>
            <a:ext cx="1851131" cy="925566"/>
          </a:xfrm>
          <a:prstGeom prst="rect">
            <a:avLst/>
          </a:prstGeom>
        </p:spPr>
      </p:pic>
      <p:pic>
        <p:nvPicPr>
          <p:cNvPr id="25" name="Image 24">
            <a:extLst>
              <a:ext uri="{FF2B5EF4-FFF2-40B4-BE49-F238E27FC236}">
                <a16:creationId xmlns:a16="http://schemas.microsoft.com/office/drawing/2014/main" id="{9B41F353-F703-CB4E-8521-323F9C68F356}"/>
              </a:ext>
            </a:extLst>
          </p:cNvPr>
          <p:cNvPicPr>
            <a:picLocks noChangeAspect="1"/>
          </p:cNvPicPr>
          <p:nvPr/>
        </p:nvPicPr>
        <p:blipFill>
          <a:blip r:embed="rId4"/>
          <a:stretch>
            <a:fillRect/>
          </a:stretch>
        </p:blipFill>
        <p:spPr>
          <a:xfrm>
            <a:off x="1301418" y="13615870"/>
            <a:ext cx="2153788" cy="925566"/>
          </a:xfrm>
          <a:prstGeom prst="rect">
            <a:avLst/>
          </a:prstGeom>
        </p:spPr>
      </p:pic>
      <p:pic>
        <p:nvPicPr>
          <p:cNvPr id="26" name="Image 25">
            <a:extLst>
              <a:ext uri="{FF2B5EF4-FFF2-40B4-BE49-F238E27FC236}">
                <a16:creationId xmlns:a16="http://schemas.microsoft.com/office/drawing/2014/main" id="{DEFA428B-00DF-A843-84EC-AC98641141FE}"/>
              </a:ext>
            </a:extLst>
          </p:cNvPr>
          <p:cNvPicPr>
            <a:picLocks noChangeAspect="1"/>
          </p:cNvPicPr>
          <p:nvPr/>
        </p:nvPicPr>
        <p:blipFill>
          <a:blip r:embed="rId5"/>
          <a:stretch>
            <a:fillRect/>
          </a:stretch>
        </p:blipFill>
        <p:spPr>
          <a:xfrm>
            <a:off x="15579706" y="13753127"/>
            <a:ext cx="5404127" cy="925568"/>
          </a:xfrm>
          <a:prstGeom prst="rect">
            <a:avLst/>
          </a:prstGeom>
        </p:spPr>
      </p:pic>
    </p:spTree>
    <p:extLst>
      <p:ext uri="{BB962C8B-B14F-4D97-AF65-F5344CB8AC3E}">
        <p14:creationId xmlns:p14="http://schemas.microsoft.com/office/powerpoint/2010/main" val="4166734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3729607-3F1F-474B-B55F-25EA6D951A19}"/>
              </a:ext>
            </a:extLst>
          </p:cNvPr>
          <p:cNvPicPr>
            <a:picLocks noChangeAspect="1"/>
          </p:cNvPicPr>
          <p:nvPr/>
        </p:nvPicPr>
        <p:blipFill>
          <a:blip r:embed="rId2"/>
          <a:stretch>
            <a:fillRect/>
          </a:stretch>
        </p:blipFill>
        <p:spPr>
          <a:xfrm>
            <a:off x="8957298" y="13309390"/>
            <a:ext cx="1851131" cy="925566"/>
          </a:xfrm>
          <a:prstGeom prst="rect">
            <a:avLst/>
          </a:prstGeom>
        </p:spPr>
      </p:pic>
      <p:pic>
        <p:nvPicPr>
          <p:cNvPr id="4" name="Image 3">
            <a:extLst>
              <a:ext uri="{FF2B5EF4-FFF2-40B4-BE49-F238E27FC236}">
                <a16:creationId xmlns:a16="http://schemas.microsoft.com/office/drawing/2014/main" id="{912A35B5-B5F1-E743-A4A1-7A40F8F64B73}"/>
              </a:ext>
            </a:extLst>
          </p:cNvPr>
          <p:cNvPicPr>
            <a:picLocks noChangeAspect="1"/>
          </p:cNvPicPr>
          <p:nvPr/>
        </p:nvPicPr>
        <p:blipFill>
          <a:blip r:embed="rId3"/>
          <a:stretch>
            <a:fillRect/>
          </a:stretch>
        </p:blipFill>
        <p:spPr>
          <a:xfrm>
            <a:off x="6421527" y="13309390"/>
            <a:ext cx="2153788" cy="925566"/>
          </a:xfrm>
          <a:prstGeom prst="rect">
            <a:avLst/>
          </a:prstGeom>
        </p:spPr>
      </p:pic>
      <p:pic>
        <p:nvPicPr>
          <p:cNvPr id="5" name="Image 4">
            <a:extLst>
              <a:ext uri="{FF2B5EF4-FFF2-40B4-BE49-F238E27FC236}">
                <a16:creationId xmlns:a16="http://schemas.microsoft.com/office/drawing/2014/main" id="{45F5EFDA-8F53-1948-B4D5-D99FCF475A9F}"/>
              </a:ext>
            </a:extLst>
          </p:cNvPr>
          <p:cNvPicPr>
            <a:picLocks noChangeAspect="1"/>
          </p:cNvPicPr>
          <p:nvPr/>
        </p:nvPicPr>
        <p:blipFill>
          <a:blip r:embed="rId4"/>
          <a:stretch>
            <a:fillRect/>
          </a:stretch>
        </p:blipFill>
        <p:spPr>
          <a:xfrm>
            <a:off x="11190412" y="13309389"/>
            <a:ext cx="5404127" cy="925568"/>
          </a:xfrm>
          <a:prstGeom prst="rect">
            <a:avLst/>
          </a:prstGeom>
        </p:spPr>
      </p:pic>
      <p:sp>
        <p:nvSpPr>
          <p:cNvPr id="6" name="Titre 1">
            <a:extLst>
              <a:ext uri="{FF2B5EF4-FFF2-40B4-BE49-F238E27FC236}">
                <a16:creationId xmlns:a16="http://schemas.microsoft.com/office/drawing/2014/main" id="{A99CD6E1-128A-024C-814E-D49268C93252}"/>
              </a:ext>
            </a:extLst>
          </p:cNvPr>
          <p:cNvSpPr txBox="1">
            <a:spLocks/>
          </p:cNvSpPr>
          <p:nvPr/>
        </p:nvSpPr>
        <p:spPr>
          <a:xfrm>
            <a:off x="2041253" y="11486549"/>
            <a:ext cx="8760548" cy="548767"/>
          </a:xfrm>
          <a:prstGeom prst="rect">
            <a:avLst/>
          </a:prstGeom>
        </p:spPr>
        <p:txBody>
          <a:bodyPr vert="horz" lIns="160377" tIns="80189" rIns="160377" bIns="801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la rencontre citoyenne du 18/09/19  - </a:t>
            </a:r>
            <a:r>
              <a:rPr lang="fr-FR" sz="1579" dirty="0" err="1"/>
              <a:t>Resultaten</a:t>
            </a:r>
            <a:r>
              <a:rPr lang="fr-FR" sz="1579" dirty="0"/>
              <a:t>  van de </a:t>
            </a:r>
            <a:r>
              <a:rPr lang="fr-BE" sz="1579" dirty="0" err="1"/>
              <a:t>Burgerbijeenkomst</a:t>
            </a:r>
            <a:r>
              <a:rPr lang="fr-BE" sz="1579" dirty="0"/>
              <a:t> 18/09/19</a:t>
            </a:r>
            <a:endParaRPr lang="fr-FR" sz="1579" dirty="0"/>
          </a:p>
        </p:txBody>
      </p:sp>
      <p:sp>
        <p:nvSpPr>
          <p:cNvPr id="7" name="Titre 1">
            <a:extLst>
              <a:ext uri="{FF2B5EF4-FFF2-40B4-BE49-F238E27FC236}">
                <a16:creationId xmlns:a16="http://schemas.microsoft.com/office/drawing/2014/main" id="{91691BB1-F067-5541-A211-8591011B3A40}"/>
              </a:ext>
            </a:extLst>
          </p:cNvPr>
          <p:cNvSpPr txBox="1">
            <a:spLocks/>
          </p:cNvSpPr>
          <p:nvPr/>
        </p:nvSpPr>
        <p:spPr>
          <a:xfrm>
            <a:off x="14482916" y="11608954"/>
            <a:ext cx="6218013" cy="426362"/>
          </a:xfrm>
          <a:prstGeom prst="rect">
            <a:avLst/>
          </a:prstGeom>
        </p:spPr>
        <p:txBody>
          <a:bodyPr vert="horz" lIns="160377" tIns="80189" rIns="160377" bIns="801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l’enquête en ligne  - </a:t>
            </a:r>
            <a:r>
              <a:rPr lang="fr-FR" sz="1579" dirty="0" err="1"/>
              <a:t>Resultaten</a:t>
            </a:r>
            <a:r>
              <a:rPr lang="fr-FR" sz="1579" dirty="0"/>
              <a:t> </a:t>
            </a:r>
            <a:r>
              <a:rPr lang="fr-BE" sz="1579" dirty="0"/>
              <a:t>van het online enquête</a:t>
            </a:r>
            <a:br>
              <a:rPr lang="fr-FR" sz="1579" dirty="0"/>
            </a:br>
            <a:endParaRPr lang="fr-FR" sz="1579" dirty="0"/>
          </a:p>
        </p:txBody>
      </p:sp>
      <p:sp>
        <p:nvSpPr>
          <p:cNvPr id="8" name="Rectangle 7">
            <a:extLst>
              <a:ext uri="{FF2B5EF4-FFF2-40B4-BE49-F238E27FC236}">
                <a16:creationId xmlns:a16="http://schemas.microsoft.com/office/drawing/2014/main" id="{CE2E0671-739A-AF40-A8B8-E3809C16BF98}"/>
              </a:ext>
            </a:extLst>
          </p:cNvPr>
          <p:cNvSpPr/>
          <p:nvPr/>
        </p:nvSpPr>
        <p:spPr>
          <a:xfrm>
            <a:off x="5852358" y="4660486"/>
            <a:ext cx="3166251" cy="335348"/>
          </a:xfrm>
          <a:prstGeom prst="rect">
            <a:avLst/>
          </a:prstGeom>
        </p:spPr>
        <p:txBody>
          <a:bodyPr wrap="none">
            <a:spAutoFit/>
          </a:bodyPr>
          <a:lstStyle/>
          <a:p>
            <a:r>
              <a:rPr lang="fr-FR" sz="1579" dirty="0"/>
              <a:t>Nombre de votes  / </a:t>
            </a:r>
            <a:r>
              <a:rPr lang="fr-FR" sz="1579" dirty="0" err="1"/>
              <a:t>Aantal</a:t>
            </a:r>
            <a:r>
              <a:rPr lang="fr-FR" sz="1579" dirty="0"/>
              <a:t> </a:t>
            </a:r>
            <a:r>
              <a:rPr lang="fr-FR" sz="1579" dirty="0" err="1"/>
              <a:t>stemmen</a:t>
            </a:r>
            <a:endParaRPr lang="fr-FR" sz="1579" dirty="0"/>
          </a:p>
        </p:txBody>
      </p:sp>
      <p:sp>
        <p:nvSpPr>
          <p:cNvPr id="11" name="Rectangle 10">
            <a:extLst>
              <a:ext uri="{FF2B5EF4-FFF2-40B4-BE49-F238E27FC236}">
                <a16:creationId xmlns:a16="http://schemas.microsoft.com/office/drawing/2014/main" id="{39204086-E379-F347-B0E3-756A6B7B0613}"/>
              </a:ext>
            </a:extLst>
          </p:cNvPr>
          <p:cNvSpPr/>
          <p:nvPr/>
        </p:nvSpPr>
        <p:spPr>
          <a:xfrm>
            <a:off x="858414" y="831867"/>
            <a:ext cx="19886773" cy="2554545"/>
          </a:xfrm>
          <a:prstGeom prst="rect">
            <a:avLst/>
          </a:prstGeom>
        </p:spPr>
        <p:txBody>
          <a:bodyPr wrap="square">
            <a:spAutoFit/>
          </a:bodyPr>
          <a:lstStyle/>
          <a:p>
            <a:r>
              <a:rPr lang="fr-BE" sz="3200" dirty="0">
                <a:solidFill>
                  <a:schemeClr val="accent6"/>
                </a:solidFill>
              </a:rPr>
              <a:t>La </a:t>
            </a:r>
            <a:r>
              <a:rPr lang="fr-BE" sz="3200" dirty="0" err="1">
                <a:solidFill>
                  <a:schemeClr val="accent6"/>
                </a:solidFill>
              </a:rPr>
              <a:t>création</a:t>
            </a:r>
            <a:r>
              <a:rPr lang="fr-BE" sz="3200" dirty="0">
                <a:solidFill>
                  <a:schemeClr val="accent6"/>
                </a:solidFill>
              </a:rPr>
              <a:t> d’une nouvelle ligne de tram peut impliquer une </a:t>
            </a:r>
            <a:r>
              <a:rPr lang="fr-BE" sz="3200" dirty="0" err="1">
                <a:solidFill>
                  <a:schemeClr val="accent6"/>
                </a:solidFill>
              </a:rPr>
              <a:t>réduction</a:t>
            </a:r>
            <a:r>
              <a:rPr lang="fr-BE" sz="3200" dirty="0">
                <a:solidFill>
                  <a:schemeClr val="accent6"/>
                </a:solidFill>
              </a:rPr>
              <a:t> du nombre de places de stationnement en rue. Pour vous, cette </a:t>
            </a:r>
            <a:r>
              <a:rPr lang="fr-BE" sz="3200" dirty="0" err="1">
                <a:solidFill>
                  <a:schemeClr val="accent6"/>
                </a:solidFill>
              </a:rPr>
              <a:t>réduction</a:t>
            </a:r>
            <a:r>
              <a:rPr lang="fr-BE" sz="3200" dirty="0">
                <a:solidFill>
                  <a:schemeClr val="accent6"/>
                </a:solidFill>
              </a:rPr>
              <a:t> est : </a:t>
            </a:r>
          </a:p>
          <a:p>
            <a:endParaRPr lang="fr-BE" sz="3200" dirty="0">
              <a:solidFill>
                <a:schemeClr val="accent6"/>
              </a:solidFill>
              <a:latin typeface="SourceSansPro"/>
            </a:endParaRPr>
          </a:p>
          <a:p>
            <a:r>
              <a:rPr lang="fr-BE" sz="3200" dirty="0">
                <a:solidFill>
                  <a:schemeClr val="accent6"/>
                </a:solidFill>
              </a:rPr>
              <a:t>De </a:t>
            </a:r>
            <a:r>
              <a:rPr lang="fr-BE" sz="3200" dirty="0" err="1">
                <a:solidFill>
                  <a:schemeClr val="accent6"/>
                </a:solidFill>
              </a:rPr>
              <a:t>realisatie</a:t>
            </a:r>
            <a:r>
              <a:rPr lang="fr-BE" sz="3200" dirty="0">
                <a:solidFill>
                  <a:schemeClr val="accent6"/>
                </a:solidFill>
              </a:rPr>
              <a:t> van </a:t>
            </a:r>
            <a:r>
              <a:rPr lang="fr-BE" sz="3200" dirty="0" err="1">
                <a:solidFill>
                  <a:schemeClr val="accent6"/>
                </a:solidFill>
              </a:rPr>
              <a:t>een</a:t>
            </a:r>
            <a:r>
              <a:rPr lang="fr-BE" sz="3200" dirty="0">
                <a:solidFill>
                  <a:schemeClr val="accent6"/>
                </a:solidFill>
              </a:rPr>
              <a:t> </a:t>
            </a:r>
            <a:r>
              <a:rPr lang="fr-BE" sz="3200" dirty="0" err="1">
                <a:solidFill>
                  <a:schemeClr val="accent6"/>
                </a:solidFill>
              </a:rPr>
              <a:t>nieuwe</a:t>
            </a:r>
            <a:r>
              <a:rPr lang="fr-BE" sz="3200" dirty="0">
                <a:solidFill>
                  <a:schemeClr val="accent6"/>
                </a:solidFill>
              </a:rPr>
              <a:t> </a:t>
            </a:r>
            <a:r>
              <a:rPr lang="fr-BE" sz="3200" dirty="0" err="1">
                <a:solidFill>
                  <a:schemeClr val="accent6"/>
                </a:solidFill>
              </a:rPr>
              <a:t>tramlijn</a:t>
            </a:r>
            <a:r>
              <a:rPr lang="fr-BE" sz="3200" dirty="0">
                <a:solidFill>
                  <a:schemeClr val="accent6"/>
                </a:solidFill>
              </a:rPr>
              <a:t> kan </a:t>
            </a:r>
            <a:r>
              <a:rPr lang="fr-BE" sz="3200" dirty="0" err="1">
                <a:solidFill>
                  <a:schemeClr val="accent6"/>
                </a:solidFill>
              </a:rPr>
              <a:t>leiden</a:t>
            </a:r>
            <a:r>
              <a:rPr lang="fr-BE" sz="3200" dirty="0">
                <a:solidFill>
                  <a:schemeClr val="accent6"/>
                </a:solidFill>
              </a:rPr>
              <a:t> </a:t>
            </a:r>
            <a:r>
              <a:rPr lang="fr-BE" sz="3200" dirty="0" err="1">
                <a:solidFill>
                  <a:schemeClr val="accent6"/>
                </a:solidFill>
              </a:rPr>
              <a:t>tot</a:t>
            </a:r>
            <a:r>
              <a:rPr lang="fr-BE" sz="3200" dirty="0">
                <a:solidFill>
                  <a:schemeClr val="accent6"/>
                </a:solidFill>
              </a:rPr>
              <a:t> </a:t>
            </a:r>
            <a:r>
              <a:rPr lang="fr-BE" sz="3200" dirty="0" err="1">
                <a:solidFill>
                  <a:schemeClr val="accent6"/>
                </a:solidFill>
              </a:rPr>
              <a:t>een</a:t>
            </a:r>
            <a:r>
              <a:rPr lang="fr-BE" sz="3200" dirty="0">
                <a:solidFill>
                  <a:schemeClr val="accent6"/>
                </a:solidFill>
              </a:rPr>
              <a:t> </a:t>
            </a:r>
            <a:r>
              <a:rPr lang="fr-BE" sz="3200" dirty="0" err="1">
                <a:solidFill>
                  <a:schemeClr val="accent6"/>
                </a:solidFill>
              </a:rPr>
              <a:t>vermindering</a:t>
            </a:r>
            <a:r>
              <a:rPr lang="fr-BE" sz="3200" dirty="0">
                <a:solidFill>
                  <a:schemeClr val="accent6"/>
                </a:solidFill>
              </a:rPr>
              <a:t> van het </a:t>
            </a:r>
            <a:r>
              <a:rPr lang="fr-BE" sz="3200" dirty="0" err="1">
                <a:solidFill>
                  <a:schemeClr val="accent6"/>
                </a:solidFill>
              </a:rPr>
              <a:t>aantal</a:t>
            </a:r>
            <a:r>
              <a:rPr lang="fr-BE" sz="3200" dirty="0">
                <a:solidFill>
                  <a:schemeClr val="accent6"/>
                </a:solidFill>
              </a:rPr>
              <a:t> </a:t>
            </a:r>
            <a:r>
              <a:rPr lang="fr-BE" sz="3200" dirty="0" err="1">
                <a:solidFill>
                  <a:schemeClr val="accent6"/>
                </a:solidFill>
              </a:rPr>
              <a:t>parkeerplaatsen</a:t>
            </a:r>
            <a:r>
              <a:rPr lang="fr-BE" sz="3200" dirty="0">
                <a:solidFill>
                  <a:schemeClr val="accent6"/>
                </a:solidFill>
              </a:rPr>
              <a:t> op </a:t>
            </a:r>
            <a:r>
              <a:rPr lang="fr-BE" sz="3200" dirty="0" err="1">
                <a:solidFill>
                  <a:schemeClr val="accent6"/>
                </a:solidFill>
              </a:rPr>
              <a:t>straat</a:t>
            </a:r>
            <a:r>
              <a:rPr lang="fr-BE" sz="3200" dirty="0">
                <a:solidFill>
                  <a:schemeClr val="accent6"/>
                </a:solidFill>
              </a:rPr>
              <a:t>. </a:t>
            </a:r>
            <a:r>
              <a:rPr lang="fr-BE" sz="3200" dirty="0" err="1">
                <a:solidFill>
                  <a:schemeClr val="accent6"/>
                </a:solidFill>
              </a:rPr>
              <a:t>Voor</a:t>
            </a:r>
            <a:r>
              <a:rPr lang="fr-BE" sz="3200" dirty="0">
                <a:solidFill>
                  <a:schemeClr val="accent6"/>
                </a:solidFill>
              </a:rPr>
              <a:t> u </a:t>
            </a:r>
            <a:r>
              <a:rPr lang="fr-BE" sz="3200" dirty="0" err="1">
                <a:solidFill>
                  <a:schemeClr val="accent6"/>
                </a:solidFill>
              </a:rPr>
              <a:t>is</a:t>
            </a:r>
            <a:r>
              <a:rPr lang="fr-BE" sz="3200" dirty="0">
                <a:solidFill>
                  <a:schemeClr val="accent6"/>
                </a:solidFill>
              </a:rPr>
              <a:t> </a:t>
            </a:r>
            <a:r>
              <a:rPr lang="fr-BE" sz="3200" dirty="0" err="1">
                <a:solidFill>
                  <a:schemeClr val="accent6"/>
                </a:solidFill>
              </a:rPr>
              <a:t>deze</a:t>
            </a:r>
            <a:r>
              <a:rPr lang="fr-BE" sz="3200" dirty="0">
                <a:solidFill>
                  <a:schemeClr val="accent6"/>
                </a:solidFill>
              </a:rPr>
              <a:t> </a:t>
            </a:r>
            <a:r>
              <a:rPr lang="fr-BE" sz="3200" dirty="0" err="1">
                <a:solidFill>
                  <a:schemeClr val="accent6"/>
                </a:solidFill>
              </a:rPr>
              <a:t>vermindering</a:t>
            </a:r>
            <a:r>
              <a:rPr lang="fr-BE" sz="3200" dirty="0">
                <a:solidFill>
                  <a:schemeClr val="accent6"/>
                </a:solidFill>
              </a:rPr>
              <a:t>: </a:t>
            </a:r>
          </a:p>
        </p:txBody>
      </p:sp>
      <p:graphicFrame>
        <p:nvGraphicFramePr>
          <p:cNvPr id="12" name="Graphique 11">
            <a:extLst>
              <a:ext uri="{FF2B5EF4-FFF2-40B4-BE49-F238E27FC236}">
                <a16:creationId xmlns:a16="http://schemas.microsoft.com/office/drawing/2014/main" id="{F3B01E33-DE9E-C94C-B109-C1A3A6F591B8}"/>
              </a:ext>
            </a:extLst>
          </p:cNvPr>
          <p:cNvGraphicFramePr/>
          <p:nvPr>
            <p:extLst>
              <p:ext uri="{D42A27DB-BD31-4B8C-83A1-F6EECF244321}">
                <p14:modId xmlns:p14="http://schemas.microsoft.com/office/powerpoint/2010/main" val="3452723257"/>
              </p:ext>
            </p:extLst>
          </p:nvPr>
        </p:nvGraphicFramePr>
        <p:xfrm>
          <a:off x="814156" y="5159162"/>
          <a:ext cx="10076405" cy="63273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aphique 12">
            <a:extLst>
              <a:ext uri="{FF2B5EF4-FFF2-40B4-BE49-F238E27FC236}">
                <a16:creationId xmlns:a16="http://schemas.microsoft.com/office/drawing/2014/main" id="{50905794-D061-2D4F-868F-4671EE94D2F3}"/>
              </a:ext>
            </a:extLst>
          </p:cNvPr>
          <p:cNvGraphicFramePr/>
          <p:nvPr>
            <p:extLst>
              <p:ext uri="{D42A27DB-BD31-4B8C-83A1-F6EECF244321}">
                <p14:modId xmlns:p14="http://schemas.microsoft.com/office/powerpoint/2010/main" val="1492873727"/>
              </p:ext>
            </p:extLst>
          </p:nvPr>
        </p:nvGraphicFramePr>
        <p:xfrm>
          <a:off x="10531609" y="5085192"/>
          <a:ext cx="9810368" cy="6401358"/>
        </p:xfrm>
        <a:graphic>
          <a:graphicData uri="http://schemas.openxmlformats.org/drawingml/2006/chart">
            <c:chart xmlns:c="http://schemas.openxmlformats.org/drawingml/2006/chart" xmlns:r="http://schemas.openxmlformats.org/officeDocument/2006/relationships" r:id="rId6"/>
          </a:graphicData>
        </a:graphic>
      </p:graphicFrame>
      <p:sp>
        <p:nvSpPr>
          <p:cNvPr id="15" name="Rectangle 14">
            <a:extLst>
              <a:ext uri="{FF2B5EF4-FFF2-40B4-BE49-F238E27FC236}">
                <a16:creationId xmlns:a16="http://schemas.microsoft.com/office/drawing/2014/main" id="{C4C03B86-0AEA-4C46-9D3A-E3C3FD0DDAED}"/>
              </a:ext>
            </a:extLst>
          </p:cNvPr>
          <p:cNvSpPr/>
          <p:nvPr/>
        </p:nvSpPr>
        <p:spPr>
          <a:xfrm>
            <a:off x="15436793" y="4660486"/>
            <a:ext cx="3166251" cy="335348"/>
          </a:xfrm>
          <a:prstGeom prst="rect">
            <a:avLst/>
          </a:prstGeom>
        </p:spPr>
        <p:txBody>
          <a:bodyPr wrap="none">
            <a:spAutoFit/>
          </a:bodyPr>
          <a:lstStyle/>
          <a:p>
            <a:r>
              <a:rPr lang="fr-FR" sz="1579" dirty="0"/>
              <a:t>Nombre de votes  / </a:t>
            </a:r>
            <a:r>
              <a:rPr lang="fr-FR" sz="1579" dirty="0" err="1"/>
              <a:t>Aantal</a:t>
            </a:r>
            <a:r>
              <a:rPr lang="fr-FR" sz="1579" dirty="0"/>
              <a:t> </a:t>
            </a:r>
            <a:r>
              <a:rPr lang="fr-FR" sz="1579" dirty="0" err="1"/>
              <a:t>stemmen</a:t>
            </a:r>
            <a:endParaRPr lang="fr-FR" sz="1579" dirty="0"/>
          </a:p>
        </p:txBody>
      </p:sp>
    </p:spTree>
    <p:extLst>
      <p:ext uri="{BB962C8B-B14F-4D97-AF65-F5344CB8AC3E}">
        <p14:creationId xmlns:p14="http://schemas.microsoft.com/office/powerpoint/2010/main" val="3780249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3729607-3F1F-474B-B55F-25EA6D951A19}"/>
              </a:ext>
            </a:extLst>
          </p:cNvPr>
          <p:cNvPicPr>
            <a:picLocks noChangeAspect="1"/>
          </p:cNvPicPr>
          <p:nvPr/>
        </p:nvPicPr>
        <p:blipFill>
          <a:blip r:embed="rId2"/>
          <a:stretch>
            <a:fillRect/>
          </a:stretch>
        </p:blipFill>
        <p:spPr>
          <a:xfrm>
            <a:off x="8317161" y="13290340"/>
            <a:ext cx="1851131" cy="925566"/>
          </a:xfrm>
          <a:prstGeom prst="rect">
            <a:avLst/>
          </a:prstGeom>
        </p:spPr>
      </p:pic>
      <p:pic>
        <p:nvPicPr>
          <p:cNvPr id="4" name="Image 3">
            <a:extLst>
              <a:ext uri="{FF2B5EF4-FFF2-40B4-BE49-F238E27FC236}">
                <a16:creationId xmlns:a16="http://schemas.microsoft.com/office/drawing/2014/main" id="{912A35B5-B5F1-E743-A4A1-7A40F8F64B73}"/>
              </a:ext>
            </a:extLst>
          </p:cNvPr>
          <p:cNvPicPr>
            <a:picLocks noChangeAspect="1"/>
          </p:cNvPicPr>
          <p:nvPr/>
        </p:nvPicPr>
        <p:blipFill>
          <a:blip r:embed="rId3"/>
          <a:stretch>
            <a:fillRect/>
          </a:stretch>
        </p:blipFill>
        <p:spPr>
          <a:xfrm>
            <a:off x="5781390" y="13290340"/>
            <a:ext cx="2153788" cy="925566"/>
          </a:xfrm>
          <a:prstGeom prst="rect">
            <a:avLst/>
          </a:prstGeom>
        </p:spPr>
      </p:pic>
      <p:pic>
        <p:nvPicPr>
          <p:cNvPr id="5" name="Image 4">
            <a:extLst>
              <a:ext uri="{FF2B5EF4-FFF2-40B4-BE49-F238E27FC236}">
                <a16:creationId xmlns:a16="http://schemas.microsoft.com/office/drawing/2014/main" id="{45F5EFDA-8F53-1948-B4D5-D99FCF475A9F}"/>
              </a:ext>
            </a:extLst>
          </p:cNvPr>
          <p:cNvPicPr>
            <a:picLocks noChangeAspect="1"/>
          </p:cNvPicPr>
          <p:nvPr/>
        </p:nvPicPr>
        <p:blipFill>
          <a:blip r:embed="rId4"/>
          <a:stretch>
            <a:fillRect/>
          </a:stretch>
        </p:blipFill>
        <p:spPr>
          <a:xfrm>
            <a:off x="10550275" y="13290339"/>
            <a:ext cx="5404127" cy="925568"/>
          </a:xfrm>
          <a:prstGeom prst="rect">
            <a:avLst/>
          </a:prstGeom>
        </p:spPr>
      </p:pic>
      <p:sp>
        <p:nvSpPr>
          <p:cNvPr id="6" name="Titre 1">
            <a:extLst>
              <a:ext uri="{FF2B5EF4-FFF2-40B4-BE49-F238E27FC236}">
                <a16:creationId xmlns:a16="http://schemas.microsoft.com/office/drawing/2014/main" id="{A7B7FE13-209E-874B-B07A-E215DEDB9324}"/>
              </a:ext>
            </a:extLst>
          </p:cNvPr>
          <p:cNvSpPr txBox="1">
            <a:spLocks/>
          </p:cNvSpPr>
          <p:nvPr/>
        </p:nvSpPr>
        <p:spPr>
          <a:xfrm>
            <a:off x="1996994" y="11180647"/>
            <a:ext cx="8760548" cy="548767"/>
          </a:xfrm>
          <a:prstGeom prst="rect">
            <a:avLst/>
          </a:prstGeom>
        </p:spPr>
        <p:txBody>
          <a:bodyPr vert="horz" lIns="160377" tIns="80189" rIns="160377" bIns="801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la rencontre citoyenne du 18/09/19  - </a:t>
            </a:r>
            <a:r>
              <a:rPr lang="fr-FR" sz="1579" dirty="0" err="1"/>
              <a:t>Resultaten</a:t>
            </a:r>
            <a:r>
              <a:rPr lang="fr-FR" sz="1579" dirty="0"/>
              <a:t>  van de </a:t>
            </a:r>
            <a:r>
              <a:rPr lang="fr-BE" sz="1579" dirty="0" err="1"/>
              <a:t>Burgerbijeenkomst</a:t>
            </a:r>
            <a:r>
              <a:rPr lang="fr-BE" sz="1579" dirty="0"/>
              <a:t> 18/09/19 </a:t>
            </a:r>
            <a:endParaRPr lang="fr-FR" sz="1579" dirty="0"/>
          </a:p>
        </p:txBody>
      </p:sp>
      <p:sp>
        <p:nvSpPr>
          <p:cNvPr id="7" name="Titre 1">
            <a:extLst>
              <a:ext uri="{FF2B5EF4-FFF2-40B4-BE49-F238E27FC236}">
                <a16:creationId xmlns:a16="http://schemas.microsoft.com/office/drawing/2014/main" id="{C467F589-5357-7E49-B4A3-E37FE9417E86}"/>
              </a:ext>
            </a:extLst>
          </p:cNvPr>
          <p:cNvSpPr txBox="1">
            <a:spLocks/>
          </p:cNvSpPr>
          <p:nvPr/>
        </p:nvSpPr>
        <p:spPr>
          <a:xfrm>
            <a:off x="14278673" y="11368389"/>
            <a:ext cx="5751339" cy="426362"/>
          </a:xfrm>
          <a:prstGeom prst="rect">
            <a:avLst/>
          </a:prstGeom>
        </p:spPr>
        <p:txBody>
          <a:bodyPr vert="horz" lIns="160377" tIns="80189" rIns="160377" bIns="801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l’enquête en ligne  - </a:t>
            </a:r>
            <a:r>
              <a:rPr lang="fr-FR" sz="1579" dirty="0" err="1"/>
              <a:t>Resultaten</a:t>
            </a:r>
            <a:r>
              <a:rPr lang="fr-FR" sz="1579" dirty="0"/>
              <a:t> </a:t>
            </a:r>
            <a:r>
              <a:rPr lang="fr-BE" sz="1579" dirty="0"/>
              <a:t>van het online enquête</a:t>
            </a:r>
            <a:br>
              <a:rPr lang="fr-FR" sz="1579" dirty="0"/>
            </a:br>
            <a:endParaRPr lang="fr-FR" sz="1579" dirty="0"/>
          </a:p>
        </p:txBody>
      </p:sp>
      <p:sp>
        <p:nvSpPr>
          <p:cNvPr id="8" name="Rectangle 7">
            <a:extLst>
              <a:ext uri="{FF2B5EF4-FFF2-40B4-BE49-F238E27FC236}">
                <a16:creationId xmlns:a16="http://schemas.microsoft.com/office/drawing/2014/main" id="{9FCEC863-4483-1E4B-8646-A4A69ACACDE2}"/>
              </a:ext>
            </a:extLst>
          </p:cNvPr>
          <p:cNvSpPr/>
          <p:nvPr/>
        </p:nvSpPr>
        <p:spPr>
          <a:xfrm>
            <a:off x="5654970" y="4095256"/>
            <a:ext cx="3166764" cy="335348"/>
          </a:xfrm>
          <a:prstGeom prst="rect">
            <a:avLst/>
          </a:prstGeom>
        </p:spPr>
        <p:txBody>
          <a:bodyPr wrap="none">
            <a:spAutoFit/>
          </a:bodyPr>
          <a:lstStyle/>
          <a:p>
            <a:r>
              <a:rPr lang="fr-FR" sz="1579" dirty="0"/>
              <a:t>Nombre de votes  / </a:t>
            </a:r>
            <a:r>
              <a:rPr lang="fr-FR" sz="1579" dirty="0" err="1"/>
              <a:t>Aantal</a:t>
            </a:r>
            <a:r>
              <a:rPr lang="fr-FR" sz="1579" dirty="0"/>
              <a:t> </a:t>
            </a:r>
            <a:r>
              <a:rPr lang="fr-FR" sz="1579" dirty="0" err="1"/>
              <a:t>stemmen</a:t>
            </a:r>
            <a:endParaRPr lang="fr-FR" sz="1579" dirty="0"/>
          </a:p>
        </p:txBody>
      </p:sp>
      <p:sp>
        <p:nvSpPr>
          <p:cNvPr id="10" name="Rectangle 9">
            <a:extLst>
              <a:ext uri="{FF2B5EF4-FFF2-40B4-BE49-F238E27FC236}">
                <a16:creationId xmlns:a16="http://schemas.microsoft.com/office/drawing/2014/main" id="{479E2775-FF22-114F-9FFA-55AA56C6F162}"/>
              </a:ext>
            </a:extLst>
          </p:cNvPr>
          <p:cNvSpPr/>
          <p:nvPr/>
        </p:nvSpPr>
        <p:spPr>
          <a:xfrm>
            <a:off x="819681" y="1057002"/>
            <a:ext cx="19886773" cy="1569660"/>
          </a:xfrm>
          <a:prstGeom prst="rect">
            <a:avLst/>
          </a:prstGeom>
        </p:spPr>
        <p:txBody>
          <a:bodyPr wrap="square">
            <a:spAutoFit/>
          </a:bodyPr>
          <a:lstStyle/>
          <a:p>
            <a:r>
              <a:rPr lang="fr-BE" sz="3200" dirty="0">
                <a:solidFill>
                  <a:schemeClr val="accent6"/>
                </a:solidFill>
              </a:rPr>
              <a:t>L’installation d’une nouvelle ligne de tram a pour objectif de </a:t>
            </a:r>
            <a:r>
              <a:rPr lang="fr-BE" sz="3200" dirty="0" err="1">
                <a:solidFill>
                  <a:schemeClr val="accent6"/>
                </a:solidFill>
              </a:rPr>
              <a:t>réduire</a:t>
            </a:r>
            <a:r>
              <a:rPr lang="fr-BE" sz="3200" dirty="0">
                <a:solidFill>
                  <a:schemeClr val="accent6"/>
                </a:solidFill>
              </a:rPr>
              <a:t> le trafic automobile. Pour vous, cet aspect est : </a:t>
            </a:r>
          </a:p>
          <a:p>
            <a:endParaRPr lang="fr-BE" sz="3200" dirty="0">
              <a:solidFill>
                <a:schemeClr val="accent6"/>
              </a:solidFill>
              <a:latin typeface="SourceSansPro"/>
            </a:endParaRPr>
          </a:p>
          <a:p>
            <a:r>
              <a:rPr lang="fr-BE" sz="3200" dirty="0">
                <a:solidFill>
                  <a:schemeClr val="accent6"/>
                </a:solidFill>
              </a:rPr>
              <a:t>De </a:t>
            </a:r>
            <a:r>
              <a:rPr lang="fr-BE" sz="3200" dirty="0" err="1">
                <a:solidFill>
                  <a:schemeClr val="accent6"/>
                </a:solidFill>
              </a:rPr>
              <a:t>aanleg</a:t>
            </a:r>
            <a:r>
              <a:rPr lang="fr-BE" sz="3200" dirty="0">
                <a:solidFill>
                  <a:schemeClr val="accent6"/>
                </a:solidFill>
              </a:rPr>
              <a:t> van </a:t>
            </a:r>
            <a:r>
              <a:rPr lang="fr-BE" sz="3200" dirty="0" err="1">
                <a:solidFill>
                  <a:schemeClr val="accent6"/>
                </a:solidFill>
              </a:rPr>
              <a:t>een</a:t>
            </a:r>
            <a:r>
              <a:rPr lang="fr-BE" sz="3200" dirty="0">
                <a:solidFill>
                  <a:schemeClr val="accent6"/>
                </a:solidFill>
              </a:rPr>
              <a:t> </a:t>
            </a:r>
            <a:r>
              <a:rPr lang="fr-BE" sz="3200" dirty="0" err="1">
                <a:solidFill>
                  <a:schemeClr val="accent6"/>
                </a:solidFill>
              </a:rPr>
              <a:t>nieuwe</a:t>
            </a:r>
            <a:r>
              <a:rPr lang="fr-BE" sz="3200" dirty="0">
                <a:solidFill>
                  <a:schemeClr val="accent6"/>
                </a:solidFill>
              </a:rPr>
              <a:t> </a:t>
            </a:r>
            <a:r>
              <a:rPr lang="fr-BE" sz="3200" dirty="0" err="1">
                <a:solidFill>
                  <a:schemeClr val="accent6"/>
                </a:solidFill>
              </a:rPr>
              <a:t>tramlijn</a:t>
            </a:r>
            <a:r>
              <a:rPr lang="fr-BE" sz="3200" dirty="0">
                <a:solidFill>
                  <a:schemeClr val="accent6"/>
                </a:solidFill>
              </a:rPr>
              <a:t> </a:t>
            </a:r>
            <a:r>
              <a:rPr lang="fr-BE" sz="3200" dirty="0" err="1">
                <a:solidFill>
                  <a:schemeClr val="accent6"/>
                </a:solidFill>
              </a:rPr>
              <a:t>is</a:t>
            </a:r>
            <a:r>
              <a:rPr lang="fr-BE" sz="3200" dirty="0">
                <a:solidFill>
                  <a:schemeClr val="accent6"/>
                </a:solidFill>
              </a:rPr>
              <a:t> </a:t>
            </a:r>
            <a:r>
              <a:rPr lang="fr-BE" sz="3200" dirty="0" err="1">
                <a:solidFill>
                  <a:schemeClr val="accent6"/>
                </a:solidFill>
              </a:rPr>
              <a:t>bedoeld</a:t>
            </a:r>
            <a:r>
              <a:rPr lang="fr-BE" sz="3200" dirty="0">
                <a:solidFill>
                  <a:schemeClr val="accent6"/>
                </a:solidFill>
              </a:rPr>
              <a:t> om het </a:t>
            </a:r>
            <a:r>
              <a:rPr lang="fr-BE" sz="3200" dirty="0" err="1">
                <a:solidFill>
                  <a:schemeClr val="accent6"/>
                </a:solidFill>
              </a:rPr>
              <a:t>autoverkeer</a:t>
            </a:r>
            <a:r>
              <a:rPr lang="fr-BE" sz="3200" dirty="0">
                <a:solidFill>
                  <a:schemeClr val="accent6"/>
                </a:solidFill>
              </a:rPr>
              <a:t> te </a:t>
            </a:r>
            <a:r>
              <a:rPr lang="fr-BE" sz="3200" dirty="0" err="1">
                <a:solidFill>
                  <a:schemeClr val="accent6"/>
                </a:solidFill>
              </a:rPr>
              <a:t>verminderen</a:t>
            </a:r>
            <a:r>
              <a:rPr lang="fr-BE" sz="3200" dirty="0">
                <a:solidFill>
                  <a:schemeClr val="accent6"/>
                </a:solidFill>
              </a:rPr>
              <a:t>. </a:t>
            </a:r>
            <a:r>
              <a:rPr lang="fr-BE" sz="3200" dirty="0" err="1">
                <a:solidFill>
                  <a:schemeClr val="accent6"/>
                </a:solidFill>
              </a:rPr>
              <a:t>Voor</a:t>
            </a:r>
            <a:r>
              <a:rPr lang="fr-BE" sz="3200" dirty="0">
                <a:solidFill>
                  <a:schemeClr val="accent6"/>
                </a:solidFill>
              </a:rPr>
              <a:t> u </a:t>
            </a:r>
            <a:r>
              <a:rPr lang="fr-BE" sz="3200" dirty="0" err="1">
                <a:solidFill>
                  <a:schemeClr val="accent6"/>
                </a:solidFill>
              </a:rPr>
              <a:t>is</a:t>
            </a:r>
            <a:r>
              <a:rPr lang="fr-BE" sz="3200" dirty="0">
                <a:solidFill>
                  <a:schemeClr val="accent6"/>
                </a:solidFill>
              </a:rPr>
              <a:t> dit aspect: </a:t>
            </a:r>
          </a:p>
        </p:txBody>
      </p:sp>
      <p:graphicFrame>
        <p:nvGraphicFramePr>
          <p:cNvPr id="11" name="Graphique 10">
            <a:extLst>
              <a:ext uri="{FF2B5EF4-FFF2-40B4-BE49-F238E27FC236}">
                <a16:creationId xmlns:a16="http://schemas.microsoft.com/office/drawing/2014/main" id="{DC600D8D-261A-3246-9CCE-450B4917ACB9}"/>
              </a:ext>
            </a:extLst>
          </p:cNvPr>
          <p:cNvGraphicFramePr/>
          <p:nvPr>
            <p:extLst>
              <p:ext uri="{D42A27DB-BD31-4B8C-83A1-F6EECF244321}">
                <p14:modId xmlns:p14="http://schemas.microsoft.com/office/powerpoint/2010/main" val="1805701071"/>
              </p:ext>
            </p:extLst>
          </p:nvPr>
        </p:nvGraphicFramePr>
        <p:xfrm>
          <a:off x="819681" y="4639566"/>
          <a:ext cx="9923419" cy="64628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aphique 12">
            <a:extLst>
              <a:ext uri="{FF2B5EF4-FFF2-40B4-BE49-F238E27FC236}">
                <a16:creationId xmlns:a16="http://schemas.microsoft.com/office/drawing/2014/main" id="{74C66DF2-6872-5A42-9289-CC6D079DA78B}"/>
              </a:ext>
            </a:extLst>
          </p:cNvPr>
          <p:cNvGraphicFramePr/>
          <p:nvPr>
            <p:extLst>
              <p:ext uri="{D42A27DB-BD31-4B8C-83A1-F6EECF244321}">
                <p14:modId xmlns:p14="http://schemas.microsoft.com/office/powerpoint/2010/main" val="333957685"/>
              </p:ext>
            </p:extLst>
          </p:nvPr>
        </p:nvGraphicFramePr>
        <p:xfrm>
          <a:off x="10743101" y="4639566"/>
          <a:ext cx="9957829" cy="6574898"/>
        </p:xfrm>
        <a:graphic>
          <a:graphicData uri="http://schemas.openxmlformats.org/drawingml/2006/chart">
            <c:chart xmlns:c="http://schemas.openxmlformats.org/drawingml/2006/chart" xmlns:r="http://schemas.openxmlformats.org/officeDocument/2006/relationships" r:id="rId6"/>
          </a:graphicData>
        </a:graphic>
      </p:graphicFrame>
      <p:sp>
        <p:nvSpPr>
          <p:cNvPr id="12" name="Rectangle 11">
            <a:extLst>
              <a:ext uri="{FF2B5EF4-FFF2-40B4-BE49-F238E27FC236}">
                <a16:creationId xmlns:a16="http://schemas.microsoft.com/office/drawing/2014/main" id="{54D89678-D5BE-FD4F-B465-2D4DB20FB5BB}"/>
              </a:ext>
            </a:extLst>
          </p:cNvPr>
          <p:cNvSpPr/>
          <p:nvPr/>
        </p:nvSpPr>
        <p:spPr>
          <a:xfrm>
            <a:off x="15571216" y="4095256"/>
            <a:ext cx="3166251" cy="335348"/>
          </a:xfrm>
          <a:prstGeom prst="rect">
            <a:avLst/>
          </a:prstGeom>
        </p:spPr>
        <p:txBody>
          <a:bodyPr wrap="none">
            <a:spAutoFit/>
          </a:bodyPr>
          <a:lstStyle/>
          <a:p>
            <a:r>
              <a:rPr lang="fr-FR" sz="1579" dirty="0"/>
              <a:t>Nombre de votes  / </a:t>
            </a:r>
            <a:r>
              <a:rPr lang="fr-FR" sz="1579" dirty="0" err="1"/>
              <a:t>Aantal</a:t>
            </a:r>
            <a:r>
              <a:rPr lang="fr-FR" sz="1579" dirty="0"/>
              <a:t> </a:t>
            </a:r>
            <a:r>
              <a:rPr lang="fr-FR" sz="1579" dirty="0" err="1"/>
              <a:t>stemmen</a:t>
            </a:r>
            <a:endParaRPr lang="fr-FR" sz="1579" dirty="0"/>
          </a:p>
        </p:txBody>
      </p:sp>
    </p:spTree>
    <p:extLst>
      <p:ext uri="{BB962C8B-B14F-4D97-AF65-F5344CB8AC3E}">
        <p14:creationId xmlns:p14="http://schemas.microsoft.com/office/powerpoint/2010/main" val="1429241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3729607-3F1F-474B-B55F-25EA6D951A19}"/>
              </a:ext>
            </a:extLst>
          </p:cNvPr>
          <p:cNvPicPr>
            <a:picLocks noChangeAspect="1"/>
          </p:cNvPicPr>
          <p:nvPr/>
        </p:nvPicPr>
        <p:blipFill>
          <a:blip r:embed="rId2"/>
          <a:stretch>
            <a:fillRect/>
          </a:stretch>
        </p:blipFill>
        <p:spPr>
          <a:xfrm>
            <a:off x="8421335" y="13233190"/>
            <a:ext cx="1851131" cy="925566"/>
          </a:xfrm>
          <a:prstGeom prst="rect">
            <a:avLst/>
          </a:prstGeom>
        </p:spPr>
      </p:pic>
      <p:pic>
        <p:nvPicPr>
          <p:cNvPr id="4" name="Image 3">
            <a:extLst>
              <a:ext uri="{FF2B5EF4-FFF2-40B4-BE49-F238E27FC236}">
                <a16:creationId xmlns:a16="http://schemas.microsoft.com/office/drawing/2014/main" id="{912A35B5-B5F1-E743-A4A1-7A40F8F64B73}"/>
              </a:ext>
            </a:extLst>
          </p:cNvPr>
          <p:cNvPicPr>
            <a:picLocks noChangeAspect="1"/>
          </p:cNvPicPr>
          <p:nvPr/>
        </p:nvPicPr>
        <p:blipFill>
          <a:blip r:embed="rId3"/>
          <a:stretch>
            <a:fillRect/>
          </a:stretch>
        </p:blipFill>
        <p:spPr>
          <a:xfrm>
            <a:off x="5885564" y="13233190"/>
            <a:ext cx="2153788" cy="925566"/>
          </a:xfrm>
          <a:prstGeom prst="rect">
            <a:avLst/>
          </a:prstGeom>
        </p:spPr>
      </p:pic>
      <p:pic>
        <p:nvPicPr>
          <p:cNvPr id="5" name="Image 4">
            <a:extLst>
              <a:ext uri="{FF2B5EF4-FFF2-40B4-BE49-F238E27FC236}">
                <a16:creationId xmlns:a16="http://schemas.microsoft.com/office/drawing/2014/main" id="{45F5EFDA-8F53-1948-B4D5-D99FCF475A9F}"/>
              </a:ext>
            </a:extLst>
          </p:cNvPr>
          <p:cNvPicPr>
            <a:picLocks noChangeAspect="1"/>
          </p:cNvPicPr>
          <p:nvPr/>
        </p:nvPicPr>
        <p:blipFill>
          <a:blip r:embed="rId4"/>
          <a:stretch>
            <a:fillRect/>
          </a:stretch>
        </p:blipFill>
        <p:spPr>
          <a:xfrm>
            <a:off x="10654449" y="13233189"/>
            <a:ext cx="5404127" cy="925568"/>
          </a:xfrm>
          <a:prstGeom prst="rect">
            <a:avLst/>
          </a:prstGeom>
        </p:spPr>
      </p:pic>
      <p:sp>
        <p:nvSpPr>
          <p:cNvPr id="6" name="Titre 1">
            <a:extLst>
              <a:ext uri="{FF2B5EF4-FFF2-40B4-BE49-F238E27FC236}">
                <a16:creationId xmlns:a16="http://schemas.microsoft.com/office/drawing/2014/main" id="{0B062DE5-C7BC-E04B-83DC-5D549AEC4A93}"/>
              </a:ext>
            </a:extLst>
          </p:cNvPr>
          <p:cNvSpPr txBox="1">
            <a:spLocks/>
          </p:cNvSpPr>
          <p:nvPr/>
        </p:nvSpPr>
        <p:spPr>
          <a:xfrm>
            <a:off x="1724938" y="11331885"/>
            <a:ext cx="8760548" cy="548767"/>
          </a:xfrm>
          <a:prstGeom prst="rect">
            <a:avLst/>
          </a:prstGeom>
        </p:spPr>
        <p:txBody>
          <a:bodyPr vert="horz" lIns="160377" tIns="80189" rIns="160377" bIns="801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la rencontre citoyenne du 18/09/19  - </a:t>
            </a:r>
            <a:r>
              <a:rPr lang="fr-FR" sz="1579" dirty="0" err="1"/>
              <a:t>Resultaten</a:t>
            </a:r>
            <a:r>
              <a:rPr lang="fr-FR" sz="1579" dirty="0"/>
              <a:t>  van de </a:t>
            </a:r>
            <a:r>
              <a:rPr lang="fr-BE" sz="1579" dirty="0" err="1"/>
              <a:t>Burgerbijeenkomst</a:t>
            </a:r>
            <a:r>
              <a:rPr lang="fr-BE" sz="1579" dirty="0"/>
              <a:t> 18/09/19 </a:t>
            </a:r>
            <a:endParaRPr lang="fr-FR" sz="1579" dirty="0"/>
          </a:p>
        </p:txBody>
      </p:sp>
      <p:sp>
        <p:nvSpPr>
          <p:cNvPr id="7" name="Titre 1">
            <a:extLst>
              <a:ext uri="{FF2B5EF4-FFF2-40B4-BE49-F238E27FC236}">
                <a16:creationId xmlns:a16="http://schemas.microsoft.com/office/drawing/2014/main" id="{62882F22-C0DC-B240-A513-314B800BDAF8}"/>
              </a:ext>
            </a:extLst>
          </p:cNvPr>
          <p:cNvSpPr txBox="1">
            <a:spLocks/>
          </p:cNvSpPr>
          <p:nvPr/>
        </p:nvSpPr>
        <p:spPr>
          <a:xfrm>
            <a:off x="14143276" y="11527617"/>
            <a:ext cx="6218013" cy="426362"/>
          </a:xfrm>
          <a:prstGeom prst="rect">
            <a:avLst/>
          </a:prstGeom>
        </p:spPr>
        <p:txBody>
          <a:bodyPr vert="horz" lIns="160377" tIns="80189" rIns="160377" bIns="801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l’enquête en ligne  - </a:t>
            </a:r>
            <a:r>
              <a:rPr lang="fr-FR" sz="1579" dirty="0" err="1"/>
              <a:t>Resultaten</a:t>
            </a:r>
            <a:r>
              <a:rPr lang="fr-FR" sz="1579" dirty="0"/>
              <a:t> </a:t>
            </a:r>
            <a:r>
              <a:rPr lang="fr-BE" sz="1579" dirty="0"/>
              <a:t>van het online enquête</a:t>
            </a:r>
            <a:br>
              <a:rPr lang="fr-FR" sz="1579" dirty="0"/>
            </a:br>
            <a:endParaRPr lang="fr-FR" sz="1579" dirty="0"/>
          </a:p>
        </p:txBody>
      </p:sp>
      <p:sp>
        <p:nvSpPr>
          <p:cNvPr id="8" name="Rectangle 7">
            <a:extLst>
              <a:ext uri="{FF2B5EF4-FFF2-40B4-BE49-F238E27FC236}">
                <a16:creationId xmlns:a16="http://schemas.microsoft.com/office/drawing/2014/main" id="{E9B9D32C-1B84-0B4C-BA93-E4A8EE0F2DE3}"/>
              </a:ext>
            </a:extLst>
          </p:cNvPr>
          <p:cNvSpPr/>
          <p:nvPr/>
        </p:nvSpPr>
        <p:spPr>
          <a:xfrm>
            <a:off x="5096317" y="4863111"/>
            <a:ext cx="3166251" cy="335348"/>
          </a:xfrm>
          <a:prstGeom prst="rect">
            <a:avLst/>
          </a:prstGeom>
        </p:spPr>
        <p:txBody>
          <a:bodyPr wrap="none">
            <a:spAutoFit/>
          </a:bodyPr>
          <a:lstStyle/>
          <a:p>
            <a:r>
              <a:rPr lang="fr-FR" sz="1579" dirty="0"/>
              <a:t>Nombre de votes  / </a:t>
            </a:r>
            <a:r>
              <a:rPr lang="fr-FR" sz="1579" dirty="0" err="1"/>
              <a:t>Aantal</a:t>
            </a:r>
            <a:r>
              <a:rPr lang="fr-FR" sz="1579" dirty="0"/>
              <a:t> </a:t>
            </a:r>
            <a:r>
              <a:rPr lang="fr-FR" sz="1579" dirty="0" err="1"/>
              <a:t>stemmen</a:t>
            </a:r>
            <a:endParaRPr lang="fr-FR" sz="1579" dirty="0"/>
          </a:p>
        </p:txBody>
      </p:sp>
      <p:sp>
        <p:nvSpPr>
          <p:cNvPr id="2" name="Rectangle 1">
            <a:extLst>
              <a:ext uri="{FF2B5EF4-FFF2-40B4-BE49-F238E27FC236}">
                <a16:creationId xmlns:a16="http://schemas.microsoft.com/office/drawing/2014/main" id="{F874026F-F3F4-834F-BE4C-B0C722F5A782}"/>
              </a:ext>
            </a:extLst>
          </p:cNvPr>
          <p:cNvSpPr/>
          <p:nvPr/>
        </p:nvSpPr>
        <p:spPr>
          <a:xfrm>
            <a:off x="785827" y="882908"/>
            <a:ext cx="20084065" cy="2791470"/>
          </a:xfrm>
          <a:prstGeom prst="rect">
            <a:avLst/>
          </a:prstGeom>
        </p:spPr>
        <p:txBody>
          <a:bodyPr wrap="square">
            <a:spAutoFit/>
          </a:bodyPr>
          <a:lstStyle/>
          <a:p>
            <a:r>
              <a:rPr lang="fr-BE" sz="3508" dirty="0">
                <a:solidFill>
                  <a:schemeClr val="accent6"/>
                </a:solidFill>
                <a:latin typeface="SourceSansPro"/>
              </a:rPr>
              <a:t>L’installation d’une nouvelle ligne de tram peut </a:t>
            </a:r>
            <a:r>
              <a:rPr lang="fr-BE" sz="3508" dirty="0" err="1">
                <a:solidFill>
                  <a:schemeClr val="accent6"/>
                </a:solidFill>
                <a:latin typeface="SourceSansPro"/>
              </a:rPr>
              <a:t>être</a:t>
            </a:r>
            <a:r>
              <a:rPr lang="fr-BE" sz="3508" dirty="0">
                <a:solidFill>
                  <a:schemeClr val="accent6"/>
                </a:solidFill>
                <a:latin typeface="SourceSansPro"/>
              </a:rPr>
              <a:t> une occasion d’embellir les quartiers. </a:t>
            </a:r>
          </a:p>
          <a:p>
            <a:r>
              <a:rPr lang="fr-BE" sz="3508" dirty="0">
                <a:solidFill>
                  <a:schemeClr val="accent6"/>
                </a:solidFill>
                <a:latin typeface="SourceSansPro"/>
              </a:rPr>
              <a:t>Pour vous, ce </a:t>
            </a:r>
            <a:r>
              <a:rPr lang="fr-BE" sz="3508" dirty="0" err="1">
                <a:solidFill>
                  <a:schemeClr val="accent6"/>
                </a:solidFill>
                <a:latin typeface="SourceSansPro"/>
              </a:rPr>
              <a:t>critère</a:t>
            </a:r>
            <a:r>
              <a:rPr lang="fr-BE" sz="3508" dirty="0">
                <a:solidFill>
                  <a:schemeClr val="accent6"/>
                </a:solidFill>
                <a:latin typeface="SourceSansPro"/>
              </a:rPr>
              <a:t> est … </a:t>
            </a:r>
          </a:p>
          <a:p>
            <a:endParaRPr lang="fr-BE" sz="3508" dirty="0">
              <a:solidFill>
                <a:schemeClr val="accent6"/>
              </a:solidFill>
              <a:latin typeface="SourceSansPro"/>
            </a:endParaRPr>
          </a:p>
          <a:p>
            <a:r>
              <a:rPr lang="fr-BE" sz="3508" dirty="0">
                <a:solidFill>
                  <a:schemeClr val="accent6"/>
                </a:solidFill>
              </a:rPr>
              <a:t>De </a:t>
            </a:r>
            <a:r>
              <a:rPr lang="fr-BE" sz="3508" dirty="0" err="1">
                <a:solidFill>
                  <a:schemeClr val="accent6"/>
                </a:solidFill>
              </a:rPr>
              <a:t>aanleg</a:t>
            </a:r>
            <a:r>
              <a:rPr lang="fr-BE" sz="3508" dirty="0">
                <a:solidFill>
                  <a:schemeClr val="accent6"/>
                </a:solidFill>
              </a:rPr>
              <a:t> van </a:t>
            </a:r>
            <a:r>
              <a:rPr lang="fr-BE" sz="3508" dirty="0" err="1">
                <a:solidFill>
                  <a:schemeClr val="accent6"/>
                </a:solidFill>
              </a:rPr>
              <a:t>een</a:t>
            </a:r>
            <a:r>
              <a:rPr lang="fr-BE" sz="3508" dirty="0">
                <a:solidFill>
                  <a:schemeClr val="accent6"/>
                </a:solidFill>
              </a:rPr>
              <a:t> </a:t>
            </a:r>
            <a:r>
              <a:rPr lang="fr-BE" sz="3508" dirty="0" err="1">
                <a:solidFill>
                  <a:schemeClr val="accent6"/>
                </a:solidFill>
              </a:rPr>
              <a:t>nieuwe</a:t>
            </a:r>
            <a:r>
              <a:rPr lang="fr-BE" sz="3508" dirty="0">
                <a:solidFill>
                  <a:schemeClr val="accent6"/>
                </a:solidFill>
              </a:rPr>
              <a:t> </a:t>
            </a:r>
            <a:r>
              <a:rPr lang="fr-BE" sz="3508" dirty="0" err="1">
                <a:solidFill>
                  <a:schemeClr val="accent6"/>
                </a:solidFill>
              </a:rPr>
              <a:t>tramlijn</a:t>
            </a:r>
            <a:r>
              <a:rPr lang="fr-BE" sz="3508" dirty="0">
                <a:solidFill>
                  <a:schemeClr val="accent6"/>
                </a:solidFill>
              </a:rPr>
              <a:t> kan de </a:t>
            </a:r>
            <a:r>
              <a:rPr lang="fr-BE" sz="3508" dirty="0" err="1">
                <a:solidFill>
                  <a:schemeClr val="accent6"/>
                </a:solidFill>
              </a:rPr>
              <a:t>gelegenheid</a:t>
            </a:r>
            <a:r>
              <a:rPr lang="fr-BE" sz="3508" dirty="0">
                <a:solidFill>
                  <a:schemeClr val="accent6"/>
                </a:solidFill>
              </a:rPr>
              <a:t> </a:t>
            </a:r>
            <a:r>
              <a:rPr lang="fr-BE" sz="3508" dirty="0" err="1">
                <a:solidFill>
                  <a:schemeClr val="accent6"/>
                </a:solidFill>
              </a:rPr>
              <a:t>bieden</a:t>
            </a:r>
            <a:r>
              <a:rPr lang="fr-BE" sz="3508" dirty="0">
                <a:solidFill>
                  <a:schemeClr val="accent6"/>
                </a:solidFill>
              </a:rPr>
              <a:t> om de </a:t>
            </a:r>
            <a:r>
              <a:rPr lang="fr-BE" sz="3508" dirty="0" err="1">
                <a:solidFill>
                  <a:schemeClr val="accent6"/>
                </a:solidFill>
              </a:rPr>
              <a:t>buurten</a:t>
            </a:r>
            <a:r>
              <a:rPr lang="fr-BE" sz="3508" dirty="0">
                <a:solidFill>
                  <a:schemeClr val="accent6"/>
                </a:solidFill>
              </a:rPr>
              <a:t> te </a:t>
            </a:r>
            <a:r>
              <a:rPr lang="fr-BE" sz="3508" dirty="0" err="1">
                <a:solidFill>
                  <a:schemeClr val="accent6"/>
                </a:solidFill>
              </a:rPr>
              <a:t>verfraaien</a:t>
            </a:r>
            <a:r>
              <a:rPr lang="fr-BE" sz="3508" dirty="0">
                <a:solidFill>
                  <a:schemeClr val="accent6"/>
                </a:solidFill>
              </a:rPr>
              <a:t>. </a:t>
            </a:r>
          </a:p>
          <a:p>
            <a:r>
              <a:rPr lang="fr-BE" sz="3508" dirty="0" err="1">
                <a:solidFill>
                  <a:schemeClr val="accent6"/>
                </a:solidFill>
              </a:rPr>
              <a:t>Voor</a:t>
            </a:r>
            <a:r>
              <a:rPr lang="fr-BE" sz="3508" dirty="0">
                <a:solidFill>
                  <a:schemeClr val="accent6"/>
                </a:solidFill>
              </a:rPr>
              <a:t> u </a:t>
            </a:r>
            <a:r>
              <a:rPr lang="fr-BE" sz="3508" dirty="0" err="1">
                <a:solidFill>
                  <a:schemeClr val="accent6"/>
                </a:solidFill>
              </a:rPr>
              <a:t>is</a:t>
            </a:r>
            <a:r>
              <a:rPr lang="fr-BE" sz="3508" dirty="0">
                <a:solidFill>
                  <a:schemeClr val="accent6"/>
                </a:solidFill>
              </a:rPr>
              <a:t> dit criterium …</a:t>
            </a:r>
          </a:p>
        </p:txBody>
      </p:sp>
      <p:graphicFrame>
        <p:nvGraphicFramePr>
          <p:cNvPr id="10" name="Graphique 9">
            <a:extLst>
              <a:ext uri="{FF2B5EF4-FFF2-40B4-BE49-F238E27FC236}">
                <a16:creationId xmlns:a16="http://schemas.microsoft.com/office/drawing/2014/main" id="{4BCD32E8-37C4-C142-A6F1-62132DE504CC}"/>
              </a:ext>
            </a:extLst>
          </p:cNvPr>
          <p:cNvGraphicFramePr/>
          <p:nvPr>
            <p:extLst>
              <p:ext uri="{D42A27DB-BD31-4B8C-83A1-F6EECF244321}">
                <p14:modId xmlns:p14="http://schemas.microsoft.com/office/powerpoint/2010/main" val="1002643354"/>
              </p:ext>
            </p:extLst>
          </p:nvPr>
        </p:nvGraphicFramePr>
        <p:xfrm>
          <a:off x="648755" y="5116512"/>
          <a:ext cx="9836731" cy="64040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aphique 11">
            <a:extLst>
              <a:ext uri="{FF2B5EF4-FFF2-40B4-BE49-F238E27FC236}">
                <a16:creationId xmlns:a16="http://schemas.microsoft.com/office/drawing/2014/main" id="{8722B90F-B3AA-E348-95AA-02E6E22B2A43}"/>
              </a:ext>
            </a:extLst>
          </p:cNvPr>
          <p:cNvGraphicFramePr/>
          <p:nvPr>
            <p:extLst>
              <p:ext uri="{D42A27DB-BD31-4B8C-83A1-F6EECF244321}">
                <p14:modId xmlns:p14="http://schemas.microsoft.com/office/powerpoint/2010/main" val="146442855"/>
              </p:ext>
            </p:extLst>
          </p:nvPr>
        </p:nvGraphicFramePr>
        <p:xfrm>
          <a:off x="10654449" y="5030785"/>
          <a:ext cx="10215443" cy="6404033"/>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angle 12">
            <a:extLst>
              <a:ext uri="{FF2B5EF4-FFF2-40B4-BE49-F238E27FC236}">
                <a16:creationId xmlns:a16="http://schemas.microsoft.com/office/drawing/2014/main" id="{318A74F8-67F8-7B47-A078-B4DF445A8EDD}"/>
              </a:ext>
            </a:extLst>
          </p:cNvPr>
          <p:cNvSpPr/>
          <p:nvPr/>
        </p:nvSpPr>
        <p:spPr>
          <a:xfrm>
            <a:off x="15421758" y="4757054"/>
            <a:ext cx="3166251" cy="335348"/>
          </a:xfrm>
          <a:prstGeom prst="rect">
            <a:avLst/>
          </a:prstGeom>
        </p:spPr>
        <p:txBody>
          <a:bodyPr wrap="none">
            <a:spAutoFit/>
          </a:bodyPr>
          <a:lstStyle/>
          <a:p>
            <a:r>
              <a:rPr lang="fr-FR" sz="1579" dirty="0"/>
              <a:t>Nombre de votes  / </a:t>
            </a:r>
            <a:r>
              <a:rPr lang="fr-FR" sz="1579" dirty="0" err="1"/>
              <a:t>Aantal</a:t>
            </a:r>
            <a:r>
              <a:rPr lang="fr-FR" sz="1579" dirty="0"/>
              <a:t> </a:t>
            </a:r>
            <a:r>
              <a:rPr lang="fr-FR" sz="1579" dirty="0" err="1"/>
              <a:t>stemmen</a:t>
            </a:r>
            <a:endParaRPr lang="fr-FR" sz="1579" dirty="0"/>
          </a:p>
        </p:txBody>
      </p:sp>
    </p:spTree>
    <p:extLst>
      <p:ext uri="{BB962C8B-B14F-4D97-AF65-F5344CB8AC3E}">
        <p14:creationId xmlns:p14="http://schemas.microsoft.com/office/powerpoint/2010/main" val="1592257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3729607-3F1F-474B-B55F-25EA6D951A19}"/>
              </a:ext>
            </a:extLst>
          </p:cNvPr>
          <p:cNvPicPr>
            <a:picLocks noChangeAspect="1"/>
          </p:cNvPicPr>
          <p:nvPr/>
        </p:nvPicPr>
        <p:blipFill>
          <a:blip r:embed="rId2"/>
          <a:stretch>
            <a:fillRect/>
          </a:stretch>
        </p:blipFill>
        <p:spPr>
          <a:xfrm>
            <a:off x="8387321" y="13092737"/>
            <a:ext cx="1851131" cy="925566"/>
          </a:xfrm>
          <a:prstGeom prst="rect">
            <a:avLst/>
          </a:prstGeom>
        </p:spPr>
      </p:pic>
      <p:pic>
        <p:nvPicPr>
          <p:cNvPr id="4" name="Image 3">
            <a:extLst>
              <a:ext uri="{FF2B5EF4-FFF2-40B4-BE49-F238E27FC236}">
                <a16:creationId xmlns:a16="http://schemas.microsoft.com/office/drawing/2014/main" id="{912A35B5-B5F1-E743-A4A1-7A40F8F64B73}"/>
              </a:ext>
            </a:extLst>
          </p:cNvPr>
          <p:cNvPicPr>
            <a:picLocks noChangeAspect="1"/>
          </p:cNvPicPr>
          <p:nvPr/>
        </p:nvPicPr>
        <p:blipFill>
          <a:blip r:embed="rId3"/>
          <a:stretch>
            <a:fillRect/>
          </a:stretch>
        </p:blipFill>
        <p:spPr>
          <a:xfrm>
            <a:off x="5851550" y="13092737"/>
            <a:ext cx="2153788" cy="925566"/>
          </a:xfrm>
          <a:prstGeom prst="rect">
            <a:avLst/>
          </a:prstGeom>
        </p:spPr>
      </p:pic>
      <p:pic>
        <p:nvPicPr>
          <p:cNvPr id="5" name="Image 4">
            <a:extLst>
              <a:ext uri="{FF2B5EF4-FFF2-40B4-BE49-F238E27FC236}">
                <a16:creationId xmlns:a16="http://schemas.microsoft.com/office/drawing/2014/main" id="{45F5EFDA-8F53-1948-B4D5-D99FCF475A9F}"/>
              </a:ext>
            </a:extLst>
          </p:cNvPr>
          <p:cNvPicPr>
            <a:picLocks noChangeAspect="1"/>
          </p:cNvPicPr>
          <p:nvPr/>
        </p:nvPicPr>
        <p:blipFill>
          <a:blip r:embed="rId4"/>
          <a:stretch>
            <a:fillRect/>
          </a:stretch>
        </p:blipFill>
        <p:spPr>
          <a:xfrm>
            <a:off x="10620435" y="13092736"/>
            <a:ext cx="5404127" cy="925568"/>
          </a:xfrm>
          <a:prstGeom prst="rect">
            <a:avLst/>
          </a:prstGeom>
        </p:spPr>
      </p:pic>
      <p:sp>
        <p:nvSpPr>
          <p:cNvPr id="6" name="Titre 1">
            <a:extLst>
              <a:ext uri="{FF2B5EF4-FFF2-40B4-BE49-F238E27FC236}">
                <a16:creationId xmlns:a16="http://schemas.microsoft.com/office/drawing/2014/main" id="{4D636464-21C2-B64B-87E5-33F32EB9F6FC}"/>
              </a:ext>
            </a:extLst>
          </p:cNvPr>
          <p:cNvSpPr txBox="1">
            <a:spLocks/>
          </p:cNvSpPr>
          <p:nvPr/>
        </p:nvSpPr>
        <p:spPr>
          <a:xfrm>
            <a:off x="1503072" y="11369203"/>
            <a:ext cx="8760548" cy="548767"/>
          </a:xfrm>
          <a:prstGeom prst="rect">
            <a:avLst/>
          </a:prstGeom>
        </p:spPr>
        <p:txBody>
          <a:bodyPr vert="horz" lIns="160377" tIns="80189" rIns="160377" bIns="801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la rencontre citoyenne du 18/09/19  - </a:t>
            </a:r>
            <a:r>
              <a:rPr lang="fr-FR" sz="1579" dirty="0" err="1"/>
              <a:t>Resultaten</a:t>
            </a:r>
            <a:r>
              <a:rPr lang="fr-FR" sz="1579" dirty="0"/>
              <a:t>  van de </a:t>
            </a:r>
            <a:r>
              <a:rPr lang="fr-BE" sz="1579" dirty="0" err="1"/>
              <a:t>Burgerbijeenkomst</a:t>
            </a:r>
            <a:r>
              <a:rPr lang="fr-BE" sz="1579" dirty="0"/>
              <a:t> 18/09/19 </a:t>
            </a:r>
            <a:endParaRPr lang="fr-FR" sz="1579" dirty="0"/>
          </a:p>
        </p:txBody>
      </p:sp>
      <p:sp>
        <p:nvSpPr>
          <p:cNvPr id="7" name="Titre 1">
            <a:extLst>
              <a:ext uri="{FF2B5EF4-FFF2-40B4-BE49-F238E27FC236}">
                <a16:creationId xmlns:a16="http://schemas.microsoft.com/office/drawing/2014/main" id="{CADFC8B5-25BF-3D48-A2FC-12710D4BA22A}"/>
              </a:ext>
            </a:extLst>
          </p:cNvPr>
          <p:cNvSpPr txBox="1">
            <a:spLocks/>
          </p:cNvSpPr>
          <p:nvPr/>
        </p:nvSpPr>
        <p:spPr>
          <a:xfrm>
            <a:off x="14825686" y="11514436"/>
            <a:ext cx="6218013" cy="426362"/>
          </a:xfrm>
          <a:prstGeom prst="rect">
            <a:avLst/>
          </a:prstGeom>
        </p:spPr>
        <p:txBody>
          <a:bodyPr vert="horz" lIns="160377" tIns="80189" rIns="160377" bIns="801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l’enquête en ligne  - </a:t>
            </a:r>
            <a:r>
              <a:rPr lang="fr-FR" sz="1579" dirty="0" err="1"/>
              <a:t>Resultaten</a:t>
            </a:r>
            <a:r>
              <a:rPr lang="fr-FR" sz="1579" dirty="0"/>
              <a:t> </a:t>
            </a:r>
            <a:r>
              <a:rPr lang="fr-BE" sz="1579" dirty="0"/>
              <a:t>van het online enquête</a:t>
            </a:r>
            <a:endParaRPr lang="fr-FR" sz="1579" dirty="0"/>
          </a:p>
        </p:txBody>
      </p:sp>
      <p:sp>
        <p:nvSpPr>
          <p:cNvPr id="8" name="Rectangle 7">
            <a:extLst>
              <a:ext uri="{FF2B5EF4-FFF2-40B4-BE49-F238E27FC236}">
                <a16:creationId xmlns:a16="http://schemas.microsoft.com/office/drawing/2014/main" id="{60BC527A-F9C4-7748-8118-40452976A912}"/>
              </a:ext>
            </a:extLst>
          </p:cNvPr>
          <p:cNvSpPr/>
          <p:nvPr/>
        </p:nvSpPr>
        <p:spPr>
          <a:xfrm>
            <a:off x="5134417" y="5016276"/>
            <a:ext cx="3166764" cy="335348"/>
          </a:xfrm>
          <a:prstGeom prst="rect">
            <a:avLst/>
          </a:prstGeom>
        </p:spPr>
        <p:txBody>
          <a:bodyPr wrap="none">
            <a:spAutoFit/>
          </a:bodyPr>
          <a:lstStyle/>
          <a:p>
            <a:r>
              <a:rPr lang="fr-FR" sz="1579" dirty="0"/>
              <a:t>Nombre de votes  / </a:t>
            </a:r>
            <a:r>
              <a:rPr lang="fr-FR" sz="1579" dirty="0" err="1"/>
              <a:t>Aantal</a:t>
            </a:r>
            <a:r>
              <a:rPr lang="fr-FR" sz="1579" dirty="0"/>
              <a:t> </a:t>
            </a:r>
            <a:r>
              <a:rPr lang="fr-FR" sz="1579" dirty="0" err="1"/>
              <a:t>stemmen</a:t>
            </a:r>
            <a:endParaRPr lang="fr-FR" sz="1579" dirty="0"/>
          </a:p>
        </p:txBody>
      </p:sp>
      <p:sp>
        <p:nvSpPr>
          <p:cNvPr id="10" name="Rectangle 9">
            <a:extLst>
              <a:ext uri="{FF2B5EF4-FFF2-40B4-BE49-F238E27FC236}">
                <a16:creationId xmlns:a16="http://schemas.microsoft.com/office/drawing/2014/main" id="{F230751F-423B-4845-B88A-D4E9219B7528}"/>
              </a:ext>
            </a:extLst>
          </p:cNvPr>
          <p:cNvSpPr/>
          <p:nvPr/>
        </p:nvSpPr>
        <p:spPr>
          <a:xfrm>
            <a:off x="783610" y="1049705"/>
            <a:ext cx="20084065" cy="2791470"/>
          </a:xfrm>
          <a:prstGeom prst="rect">
            <a:avLst/>
          </a:prstGeom>
        </p:spPr>
        <p:txBody>
          <a:bodyPr wrap="square">
            <a:spAutoFit/>
          </a:bodyPr>
          <a:lstStyle/>
          <a:p>
            <a:r>
              <a:rPr lang="fr-BE" sz="3508" dirty="0">
                <a:solidFill>
                  <a:schemeClr val="accent6"/>
                </a:solidFill>
              </a:rPr>
              <a:t>L’installation d’une nouvelle ligne de tram peut contribuer à </a:t>
            </a:r>
            <a:r>
              <a:rPr lang="fr-BE" sz="3508" dirty="0" err="1">
                <a:solidFill>
                  <a:schemeClr val="accent6"/>
                </a:solidFill>
              </a:rPr>
              <a:t>réduire</a:t>
            </a:r>
            <a:r>
              <a:rPr lang="fr-BE" sz="3508" dirty="0">
                <a:solidFill>
                  <a:schemeClr val="accent6"/>
                </a:solidFill>
              </a:rPr>
              <a:t> les </a:t>
            </a:r>
            <a:r>
              <a:rPr lang="fr-BE" sz="3508" dirty="0" err="1">
                <a:solidFill>
                  <a:schemeClr val="accent6"/>
                </a:solidFill>
              </a:rPr>
              <a:t>émissions</a:t>
            </a:r>
            <a:r>
              <a:rPr lang="fr-BE" sz="3508" dirty="0">
                <a:solidFill>
                  <a:schemeClr val="accent6"/>
                </a:solidFill>
              </a:rPr>
              <a:t> de C02, principal responsable du changement climatique et de la pollution de l’air. Pour vous, cet aspect est … </a:t>
            </a:r>
          </a:p>
          <a:p>
            <a:endParaRPr lang="fr-BE" sz="3508" dirty="0">
              <a:solidFill>
                <a:schemeClr val="accent6"/>
              </a:solidFill>
              <a:latin typeface="SourceSansPro"/>
            </a:endParaRPr>
          </a:p>
          <a:p>
            <a:r>
              <a:rPr lang="fr-BE" sz="3508" dirty="0">
                <a:solidFill>
                  <a:schemeClr val="accent6"/>
                </a:solidFill>
              </a:rPr>
              <a:t>De </a:t>
            </a:r>
            <a:r>
              <a:rPr lang="fr-BE" sz="3508" dirty="0" err="1">
                <a:solidFill>
                  <a:schemeClr val="accent6"/>
                </a:solidFill>
              </a:rPr>
              <a:t>aanleg</a:t>
            </a:r>
            <a:r>
              <a:rPr lang="fr-BE" sz="3508" dirty="0">
                <a:solidFill>
                  <a:schemeClr val="accent6"/>
                </a:solidFill>
              </a:rPr>
              <a:t> van </a:t>
            </a:r>
            <a:r>
              <a:rPr lang="fr-BE" sz="3508" dirty="0" err="1">
                <a:solidFill>
                  <a:schemeClr val="accent6"/>
                </a:solidFill>
              </a:rPr>
              <a:t>een</a:t>
            </a:r>
            <a:r>
              <a:rPr lang="fr-BE" sz="3508" dirty="0">
                <a:solidFill>
                  <a:schemeClr val="accent6"/>
                </a:solidFill>
              </a:rPr>
              <a:t> </a:t>
            </a:r>
            <a:r>
              <a:rPr lang="fr-BE" sz="3508" dirty="0" err="1">
                <a:solidFill>
                  <a:schemeClr val="accent6"/>
                </a:solidFill>
              </a:rPr>
              <a:t>nieuwe</a:t>
            </a:r>
            <a:r>
              <a:rPr lang="fr-BE" sz="3508" dirty="0">
                <a:solidFill>
                  <a:schemeClr val="accent6"/>
                </a:solidFill>
              </a:rPr>
              <a:t> </a:t>
            </a:r>
            <a:r>
              <a:rPr lang="fr-BE" sz="3508" dirty="0" err="1">
                <a:solidFill>
                  <a:schemeClr val="accent6"/>
                </a:solidFill>
              </a:rPr>
              <a:t>tramlijn</a:t>
            </a:r>
            <a:r>
              <a:rPr lang="fr-BE" sz="3508" dirty="0">
                <a:solidFill>
                  <a:schemeClr val="accent6"/>
                </a:solidFill>
              </a:rPr>
              <a:t> kan </a:t>
            </a:r>
            <a:r>
              <a:rPr lang="fr-BE" sz="3508" dirty="0" err="1">
                <a:solidFill>
                  <a:schemeClr val="accent6"/>
                </a:solidFill>
              </a:rPr>
              <a:t>bijdragen</a:t>
            </a:r>
            <a:r>
              <a:rPr lang="fr-BE" sz="3508" dirty="0">
                <a:solidFill>
                  <a:schemeClr val="accent6"/>
                </a:solidFill>
              </a:rPr>
              <a:t> </a:t>
            </a:r>
            <a:r>
              <a:rPr lang="fr-BE" sz="3508" dirty="0" err="1">
                <a:solidFill>
                  <a:schemeClr val="accent6"/>
                </a:solidFill>
              </a:rPr>
              <a:t>tot</a:t>
            </a:r>
            <a:r>
              <a:rPr lang="fr-BE" sz="3508" dirty="0">
                <a:solidFill>
                  <a:schemeClr val="accent6"/>
                </a:solidFill>
              </a:rPr>
              <a:t> </a:t>
            </a:r>
            <a:r>
              <a:rPr lang="fr-BE" sz="3508" dirty="0" err="1">
                <a:solidFill>
                  <a:schemeClr val="accent6"/>
                </a:solidFill>
              </a:rPr>
              <a:t>een</a:t>
            </a:r>
            <a:r>
              <a:rPr lang="fr-BE" sz="3508" dirty="0">
                <a:solidFill>
                  <a:schemeClr val="accent6"/>
                </a:solidFill>
              </a:rPr>
              <a:t> </a:t>
            </a:r>
            <a:r>
              <a:rPr lang="fr-BE" sz="3508" dirty="0" err="1">
                <a:solidFill>
                  <a:schemeClr val="accent6"/>
                </a:solidFill>
              </a:rPr>
              <a:t>lagere</a:t>
            </a:r>
            <a:r>
              <a:rPr lang="fr-BE" sz="3508" dirty="0">
                <a:solidFill>
                  <a:schemeClr val="accent6"/>
                </a:solidFill>
              </a:rPr>
              <a:t> C02-uitstoot, de </a:t>
            </a:r>
            <a:r>
              <a:rPr lang="fr-BE" sz="3508" dirty="0" err="1">
                <a:solidFill>
                  <a:schemeClr val="accent6"/>
                </a:solidFill>
              </a:rPr>
              <a:t>belangrijkste</a:t>
            </a:r>
            <a:r>
              <a:rPr lang="fr-BE" sz="3508" dirty="0">
                <a:solidFill>
                  <a:schemeClr val="accent6"/>
                </a:solidFill>
              </a:rPr>
              <a:t> </a:t>
            </a:r>
            <a:r>
              <a:rPr lang="fr-BE" sz="3508" dirty="0" err="1">
                <a:solidFill>
                  <a:schemeClr val="accent6"/>
                </a:solidFill>
              </a:rPr>
              <a:t>oorzaak</a:t>
            </a:r>
            <a:r>
              <a:rPr lang="fr-BE" sz="3508" dirty="0">
                <a:solidFill>
                  <a:schemeClr val="accent6"/>
                </a:solidFill>
              </a:rPr>
              <a:t> van de </a:t>
            </a:r>
            <a:r>
              <a:rPr lang="fr-BE" sz="3508" dirty="0" err="1">
                <a:solidFill>
                  <a:schemeClr val="accent6"/>
                </a:solidFill>
              </a:rPr>
              <a:t>klimaatverandering</a:t>
            </a:r>
            <a:r>
              <a:rPr lang="fr-BE" sz="3508" dirty="0">
                <a:solidFill>
                  <a:schemeClr val="accent6"/>
                </a:solidFill>
              </a:rPr>
              <a:t> en </a:t>
            </a:r>
            <a:r>
              <a:rPr lang="fr-BE" sz="3508" dirty="0" err="1">
                <a:solidFill>
                  <a:schemeClr val="accent6"/>
                </a:solidFill>
              </a:rPr>
              <a:t>luchtvervuiling</a:t>
            </a:r>
            <a:r>
              <a:rPr lang="fr-BE" sz="3508" dirty="0">
                <a:solidFill>
                  <a:schemeClr val="accent6"/>
                </a:solidFill>
              </a:rPr>
              <a:t>. </a:t>
            </a:r>
            <a:r>
              <a:rPr lang="fr-BE" sz="3508" dirty="0" err="1">
                <a:solidFill>
                  <a:schemeClr val="accent6"/>
                </a:solidFill>
              </a:rPr>
              <a:t>Voor</a:t>
            </a:r>
            <a:r>
              <a:rPr lang="fr-BE" sz="3508" dirty="0">
                <a:solidFill>
                  <a:schemeClr val="accent6"/>
                </a:solidFill>
              </a:rPr>
              <a:t> u </a:t>
            </a:r>
            <a:r>
              <a:rPr lang="fr-BE" sz="3508" dirty="0" err="1">
                <a:solidFill>
                  <a:schemeClr val="accent6"/>
                </a:solidFill>
              </a:rPr>
              <a:t>zijn</a:t>
            </a:r>
            <a:r>
              <a:rPr lang="fr-BE" sz="3508" dirty="0">
                <a:solidFill>
                  <a:schemeClr val="accent6"/>
                </a:solidFill>
              </a:rPr>
              <a:t> </a:t>
            </a:r>
            <a:r>
              <a:rPr lang="fr-BE" sz="3508" dirty="0" err="1">
                <a:solidFill>
                  <a:schemeClr val="accent6"/>
                </a:solidFill>
              </a:rPr>
              <a:t>deze</a:t>
            </a:r>
            <a:r>
              <a:rPr lang="fr-BE" sz="3508" dirty="0">
                <a:solidFill>
                  <a:schemeClr val="accent6"/>
                </a:solidFill>
              </a:rPr>
              <a:t> </a:t>
            </a:r>
            <a:r>
              <a:rPr lang="fr-BE" sz="3508" dirty="0" err="1">
                <a:solidFill>
                  <a:schemeClr val="accent6"/>
                </a:solidFill>
              </a:rPr>
              <a:t>milieuaspecten</a:t>
            </a:r>
            <a:r>
              <a:rPr lang="fr-BE" sz="3508" dirty="0">
                <a:solidFill>
                  <a:schemeClr val="accent6"/>
                </a:solidFill>
              </a:rPr>
              <a:t> …</a:t>
            </a:r>
          </a:p>
        </p:txBody>
      </p:sp>
      <p:graphicFrame>
        <p:nvGraphicFramePr>
          <p:cNvPr id="11" name="Graphique 10">
            <a:extLst>
              <a:ext uri="{FF2B5EF4-FFF2-40B4-BE49-F238E27FC236}">
                <a16:creationId xmlns:a16="http://schemas.microsoft.com/office/drawing/2014/main" id="{C719142D-515C-4941-9D57-D4C440057228}"/>
              </a:ext>
            </a:extLst>
          </p:cNvPr>
          <p:cNvGraphicFramePr/>
          <p:nvPr>
            <p:extLst>
              <p:ext uri="{D42A27DB-BD31-4B8C-83A1-F6EECF244321}">
                <p14:modId xmlns:p14="http://schemas.microsoft.com/office/powerpoint/2010/main" val="2166734371"/>
              </p:ext>
            </p:extLst>
          </p:nvPr>
        </p:nvGraphicFramePr>
        <p:xfrm>
          <a:off x="585242" y="5421134"/>
          <a:ext cx="9900245" cy="60704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Graphique 13">
            <a:extLst>
              <a:ext uri="{FF2B5EF4-FFF2-40B4-BE49-F238E27FC236}">
                <a16:creationId xmlns:a16="http://schemas.microsoft.com/office/drawing/2014/main" id="{65095DF2-1611-D544-81D4-72D5669166F3}"/>
              </a:ext>
            </a:extLst>
          </p:cNvPr>
          <p:cNvGraphicFramePr/>
          <p:nvPr>
            <p:extLst>
              <p:ext uri="{D42A27DB-BD31-4B8C-83A1-F6EECF244321}">
                <p14:modId xmlns:p14="http://schemas.microsoft.com/office/powerpoint/2010/main" val="3382411199"/>
              </p:ext>
            </p:extLst>
          </p:nvPr>
        </p:nvGraphicFramePr>
        <p:xfrm>
          <a:off x="11181452" y="5421133"/>
          <a:ext cx="9686223" cy="6093304"/>
        </p:xfrm>
        <a:graphic>
          <a:graphicData uri="http://schemas.openxmlformats.org/drawingml/2006/chart">
            <c:chart xmlns:c="http://schemas.openxmlformats.org/drawingml/2006/chart" xmlns:r="http://schemas.openxmlformats.org/officeDocument/2006/relationships" r:id="rId6"/>
          </a:graphicData>
        </a:graphic>
      </p:graphicFrame>
      <p:sp>
        <p:nvSpPr>
          <p:cNvPr id="12" name="Rectangle 11">
            <a:extLst>
              <a:ext uri="{FF2B5EF4-FFF2-40B4-BE49-F238E27FC236}">
                <a16:creationId xmlns:a16="http://schemas.microsoft.com/office/drawing/2014/main" id="{8EA261EB-6F3A-3349-B674-55C0742BB556}"/>
              </a:ext>
            </a:extLst>
          </p:cNvPr>
          <p:cNvSpPr/>
          <p:nvPr/>
        </p:nvSpPr>
        <p:spPr>
          <a:xfrm>
            <a:off x="16024562" y="5012163"/>
            <a:ext cx="3166251" cy="335348"/>
          </a:xfrm>
          <a:prstGeom prst="rect">
            <a:avLst/>
          </a:prstGeom>
        </p:spPr>
        <p:txBody>
          <a:bodyPr wrap="none">
            <a:spAutoFit/>
          </a:bodyPr>
          <a:lstStyle/>
          <a:p>
            <a:r>
              <a:rPr lang="fr-FR" sz="1579" dirty="0"/>
              <a:t>Nombre de votes  / </a:t>
            </a:r>
            <a:r>
              <a:rPr lang="fr-FR" sz="1579" dirty="0" err="1"/>
              <a:t>Aantal</a:t>
            </a:r>
            <a:r>
              <a:rPr lang="fr-FR" sz="1579" dirty="0"/>
              <a:t> </a:t>
            </a:r>
            <a:r>
              <a:rPr lang="fr-FR" sz="1579" dirty="0" err="1"/>
              <a:t>stemmen</a:t>
            </a:r>
            <a:endParaRPr lang="fr-FR" sz="1579" dirty="0"/>
          </a:p>
        </p:txBody>
      </p:sp>
    </p:spTree>
    <p:extLst>
      <p:ext uri="{BB962C8B-B14F-4D97-AF65-F5344CB8AC3E}">
        <p14:creationId xmlns:p14="http://schemas.microsoft.com/office/powerpoint/2010/main" val="1964628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3729607-3F1F-474B-B55F-25EA6D951A19}"/>
              </a:ext>
            </a:extLst>
          </p:cNvPr>
          <p:cNvPicPr>
            <a:picLocks noChangeAspect="1"/>
          </p:cNvPicPr>
          <p:nvPr/>
        </p:nvPicPr>
        <p:blipFill>
          <a:blip r:embed="rId2"/>
          <a:stretch>
            <a:fillRect/>
          </a:stretch>
        </p:blipFill>
        <p:spPr>
          <a:xfrm>
            <a:off x="8252372" y="13222885"/>
            <a:ext cx="1851131" cy="925566"/>
          </a:xfrm>
          <a:prstGeom prst="rect">
            <a:avLst/>
          </a:prstGeom>
        </p:spPr>
      </p:pic>
      <p:pic>
        <p:nvPicPr>
          <p:cNvPr id="4" name="Image 3">
            <a:extLst>
              <a:ext uri="{FF2B5EF4-FFF2-40B4-BE49-F238E27FC236}">
                <a16:creationId xmlns:a16="http://schemas.microsoft.com/office/drawing/2014/main" id="{912A35B5-B5F1-E743-A4A1-7A40F8F64B73}"/>
              </a:ext>
            </a:extLst>
          </p:cNvPr>
          <p:cNvPicPr>
            <a:picLocks noChangeAspect="1"/>
          </p:cNvPicPr>
          <p:nvPr/>
        </p:nvPicPr>
        <p:blipFill>
          <a:blip r:embed="rId3"/>
          <a:stretch>
            <a:fillRect/>
          </a:stretch>
        </p:blipFill>
        <p:spPr>
          <a:xfrm>
            <a:off x="5716601" y="13222885"/>
            <a:ext cx="2153788" cy="925566"/>
          </a:xfrm>
          <a:prstGeom prst="rect">
            <a:avLst/>
          </a:prstGeom>
        </p:spPr>
      </p:pic>
      <p:pic>
        <p:nvPicPr>
          <p:cNvPr id="5" name="Image 4">
            <a:extLst>
              <a:ext uri="{FF2B5EF4-FFF2-40B4-BE49-F238E27FC236}">
                <a16:creationId xmlns:a16="http://schemas.microsoft.com/office/drawing/2014/main" id="{45F5EFDA-8F53-1948-B4D5-D99FCF475A9F}"/>
              </a:ext>
            </a:extLst>
          </p:cNvPr>
          <p:cNvPicPr>
            <a:picLocks noChangeAspect="1"/>
          </p:cNvPicPr>
          <p:nvPr/>
        </p:nvPicPr>
        <p:blipFill>
          <a:blip r:embed="rId4"/>
          <a:stretch>
            <a:fillRect/>
          </a:stretch>
        </p:blipFill>
        <p:spPr>
          <a:xfrm>
            <a:off x="10485486" y="13222884"/>
            <a:ext cx="5404127" cy="925568"/>
          </a:xfrm>
          <a:prstGeom prst="rect">
            <a:avLst/>
          </a:prstGeom>
        </p:spPr>
      </p:pic>
      <p:sp>
        <p:nvSpPr>
          <p:cNvPr id="6" name="Titre 1">
            <a:extLst>
              <a:ext uri="{FF2B5EF4-FFF2-40B4-BE49-F238E27FC236}">
                <a16:creationId xmlns:a16="http://schemas.microsoft.com/office/drawing/2014/main" id="{8BE83B3F-63A9-9241-A946-9E4D5BB91630}"/>
              </a:ext>
            </a:extLst>
          </p:cNvPr>
          <p:cNvSpPr txBox="1">
            <a:spLocks/>
          </p:cNvSpPr>
          <p:nvPr/>
        </p:nvSpPr>
        <p:spPr>
          <a:xfrm>
            <a:off x="1724938" y="11641658"/>
            <a:ext cx="8760548" cy="548767"/>
          </a:xfrm>
          <a:prstGeom prst="rect">
            <a:avLst/>
          </a:prstGeom>
        </p:spPr>
        <p:txBody>
          <a:bodyPr vert="horz" lIns="160377" tIns="80189" rIns="160377" bIns="801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la rencontre citoyenne du 18/09/19  - </a:t>
            </a:r>
            <a:r>
              <a:rPr lang="fr-FR" sz="1579" dirty="0" err="1"/>
              <a:t>Resultaten</a:t>
            </a:r>
            <a:r>
              <a:rPr lang="fr-FR" sz="1579" dirty="0"/>
              <a:t>  van de </a:t>
            </a:r>
            <a:r>
              <a:rPr lang="fr-BE" sz="1579" dirty="0" err="1"/>
              <a:t>Burgerbijeenkomst</a:t>
            </a:r>
            <a:r>
              <a:rPr lang="fr-BE" sz="1579" dirty="0"/>
              <a:t> 18/09/19 </a:t>
            </a:r>
            <a:endParaRPr lang="fr-FR" sz="1579" dirty="0"/>
          </a:p>
        </p:txBody>
      </p:sp>
      <p:sp>
        <p:nvSpPr>
          <p:cNvPr id="7" name="Titre 1">
            <a:extLst>
              <a:ext uri="{FF2B5EF4-FFF2-40B4-BE49-F238E27FC236}">
                <a16:creationId xmlns:a16="http://schemas.microsoft.com/office/drawing/2014/main" id="{1B94E0DD-8E95-9547-90E8-1A5108EE2235}"/>
              </a:ext>
            </a:extLst>
          </p:cNvPr>
          <p:cNvSpPr txBox="1">
            <a:spLocks/>
          </p:cNvSpPr>
          <p:nvPr/>
        </p:nvSpPr>
        <p:spPr>
          <a:xfrm>
            <a:off x="14745018" y="11720397"/>
            <a:ext cx="5849760" cy="385272"/>
          </a:xfrm>
          <a:prstGeom prst="rect">
            <a:avLst/>
          </a:prstGeom>
        </p:spPr>
        <p:txBody>
          <a:bodyPr vert="horz" lIns="160377" tIns="80189" rIns="160377" bIns="801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l’enquête en ligne  - </a:t>
            </a:r>
            <a:r>
              <a:rPr lang="fr-FR" sz="1579" dirty="0" err="1"/>
              <a:t>Resultaten</a:t>
            </a:r>
            <a:r>
              <a:rPr lang="fr-FR" sz="1579" dirty="0"/>
              <a:t> </a:t>
            </a:r>
            <a:r>
              <a:rPr lang="fr-BE" sz="1579" dirty="0"/>
              <a:t>van het online enquête</a:t>
            </a:r>
            <a:endParaRPr lang="fr-FR" sz="1579" dirty="0"/>
          </a:p>
        </p:txBody>
      </p:sp>
      <p:sp>
        <p:nvSpPr>
          <p:cNvPr id="8" name="Rectangle 7">
            <a:extLst>
              <a:ext uri="{FF2B5EF4-FFF2-40B4-BE49-F238E27FC236}">
                <a16:creationId xmlns:a16="http://schemas.microsoft.com/office/drawing/2014/main" id="{F025046B-466F-C244-9574-4CEDF27BD5D6}"/>
              </a:ext>
            </a:extLst>
          </p:cNvPr>
          <p:cNvSpPr/>
          <p:nvPr/>
        </p:nvSpPr>
        <p:spPr>
          <a:xfrm>
            <a:off x="5540120" y="5530341"/>
            <a:ext cx="3166251" cy="335348"/>
          </a:xfrm>
          <a:prstGeom prst="rect">
            <a:avLst/>
          </a:prstGeom>
        </p:spPr>
        <p:txBody>
          <a:bodyPr wrap="none">
            <a:spAutoFit/>
          </a:bodyPr>
          <a:lstStyle/>
          <a:p>
            <a:r>
              <a:rPr lang="fr-FR" sz="1579" dirty="0"/>
              <a:t>Nombre de votes  / </a:t>
            </a:r>
            <a:r>
              <a:rPr lang="fr-FR" sz="1579" dirty="0" err="1"/>
              <a:t>Aantal</a:t>
            </a:r>
            <a:r>
              <a:rPr lang="fr-FR" sz="1579" dirty="0"/>
              <a:t> </a:t>
            </a:r>
            <a:r>
              <a:rPr lang="fr-FR" sz="1579" dirty="0" err="1"/>
              <a:t>stemmen</a:t>
            </a:r>
            <a:endParaRPr lang="fr-FR" sz="1579" dirty="0"/>
          </a:p>
        </p:txBody>
      </p:sp>
      <p:sp>
        <p:nvSpPr>
          <p:cNvPr id="2" name="Rectangle 1">
            <a:extLst>
              <a:ext uri="{FF2B5EF4-FFF2-40B4-BE49-F238E27FC236}">
                <a16:creationId xmlns:a16="http://schemas.microsoft.com/office/drawing/2014/main" id="{275F5D50-684B-874D-89B3-81469A1CEB72}"/>
              </a:ext>
            </a:extLst>
          </p:cNvPr>
          <p:cNvSpPr/>
          <p:nvPr/>
        </p:nvSpPr>
        <p:spPr>
          <a:xfrm>
            <a:off x="1032499" y="1108429"/>
            <a:ext cx="19716127" cy="3539430"/>
          </a:xfrm>
          <a:prstGeom prst="rect">
            <a:avLst/>
          </a:prstGeom>
        </p:spPr>
        <p:txBody>
          <a:bodyPr wrap="square">
            <a:spAutoFit/>
          </a:bodyPr>
          <a:lstStyle/>
          <a:p>
            <a:r>
              <a:rPr lang="fr-BE" sz="3200" dirty="0">
                <a:solidFill>
                  <a:schemeClr val="accent6"/>
                </a:solidFill>
                <a:latin typeface="SourceSansPro"/>
              </a:rPr>
              <a:t>L’installation d’une nouvelle ligne de tram se fait en lien avec les futurs changements de la ville ? (Plan communal de mobilité́, Plan communal de Développement durable, Plan régional de mobilité́ Good Move, Plan régional de développement durable). Pour vous cette cohérence est …</a:t>
            </a:r>
          </a:p>
          <a:p>
            <a:endParaRPr lang="fr-BE" sz="3200" dirty="0">
              <a:solidFill>
                <a:schemeClr val="accent6"/>
              </a:solidFill>
              <a:latin typeface="SourceSansPro"/>
            </a:endParaRPr>
          </a:p>
          <a:p>
            <a:r>
              <a:rPr lang="fr-BE" sz="3200" dirty="0">
                <a:solidFill>
                  <a:schemeClr val="accent6"/>
                </a:solidFill>
              </a:rPr>
              <a:t>De </a:t>
            </a:r>
            <a:r>
              <a:rPr lang="fr-BE" sz="3200" dirty="0" err="1">
                <a:solidFill>
                  <a:schemeClr val="accent6"/>
                </a:solidFill>
              </a:rPr>
              <a:t>aanleg</a:t>
            </a:r>
            <a:r>
              <a:rPr lang="fr-BE" sz="3200" dirty="0">
                <a:solidFill>
                  <a:schemeClr val="accent6"/>
                </a:solidFill>
              </a:rPr>
              <a:t> van </a:t>
            </a:r>
            <a:r>
              <a:rPr lang="fr-BE" sz="3200" dirty="0" err="1">
                <a:solidFill>
                  <a:schemeClr val="accent6"/>
                </a:solidFill>
              </a:rPr>
              <a:t>een</a:t>
            </a:r>
            <a:r>
              <a:rPr lang="fr-BE" sz="3200" dirty="0">
                <a:solidFill>
                  <a:schemeClr val="accent6"/>
                </a:solidFill>
              </a:rPr>
              <a:t> </a:t>
            </a:r>
            <a:r>
              <a:rPr lang="fr-BE" sz="3200" dirty="0" err="1">
                <a:solidFill>
                  <a:schemeClr val="accent6"/>
                </a:solidFill>
              </a:rPr>
              <a:t>nieuwe</a:t>
            </a:r>
            <a:r>
              <a:rPr lang="fr-BE" sz="3200" dirty="0">
                <a:solidFill>
                  <a:schemeClr val="accent6"/>
                </a:solidFill>
              </a:rPr>
              <a:t> </a:t>
            </a:r>
            <a:r>
              <a:rPr lang="fr-BE" sz="3200" dirty="0" err="1">
                <a:solidFill>
                  <a:schemeClr val="accent6"/>
                </a:solidFill>
              </a:rPr>
              <a:t>tramlijn</a:t>
            </a:r>
            <a:r>
              <a:rPr lang="fr-BE" sz="3200" dirty="0">
                <a:solidFill>
                  <a:schemeClr val="accent6"/>
                </a:solidFill>
              </a:rPr>
              <a:t> </a:t>
            </a:r>
            <a:r>
              <a:rPr lang="fr-BE" sz="3200" dirty="0" err="1">
                <a:solidFill>
                  <a:schemeClr val="accent6"/>
                </a:solidFill>
              </a:rPr>
              <a:t>gaat</a:t>
            </a:r>
            <a:r>
              <a:rPr lang="fr-BE" sz="3200" dirty="0">
                <a:solidFill>
                  <a:schemeClr val="accent6"/>
                </a:solidFill>
              </a:rPr>
              <a:t> </a:t>
            </a:r>
            <a:r>
              <a:rPr lang="fr-BE" sz="3200" dirty="0" err="1">
                <a:solidFill>
                  <a:schemeClr val="accent6"/>
                </a:solidFill>
              </a:rPr>
              <a:t>gepaard</a:t>
            </a:r>
            <a:r>
              <a:rPr lang="fr-BE" sz="3200" dirty="0">
                <a:solidFill>
                  <a:schemeClr val="accent6"/>
                </a:solidFill>
              </a:rPr>
              <a:t> met </a:t>
            </a:r>
            <a:r>
              <a:rPr lang="fr-BE" sz="3200" dirty="0" err="1">
                <a:solidFill>
                  <a:schemeClr val="accent6"/>
                </a:solidFill>
              </a:rPr>
              <a:t>toekomstige</a:t>
            </a:r>
            <a:r>
              <a:rPr lang="fr-BE" sz="3200" dirty="0">
                <a:solidFill>
                  <a:schemeClr val="accent6"/>
                </a:solidFill>
              </a:rPr>
              <a:t> </a:t>
            </a:r>
            <a:r>
              <a:rPr lang="fr-BE" sz="3200" dirty="0" err="1">
                <a:solidFill>
                  <a:schemeClr val="accent6"/>
                </a:solidFill>
              </a:rPr>
              <a:t>stedelijke</a:t>
            </a:r>
            <a:r>
              <a:rPr lang="fr-BE" sz="3200" dirty="0">
                <a:solidFill>
                  <a:schemeClr val="accent6"/>
                </a:solidFill>
              </a:rPr>
              <a:t> </a:t>
            </a:r>
            <a:r>
              <a:rPr lang="fr-BE" sz="3200" dirty="0" err="1">
                <a:solidFill>
                  <a:schemeClr val="accent6"/>
                </a:solidFill>
              </a:rPr>
              <a:t>veranderingen</a:t>
            </a:r>
            <a:r>
              <a:rPr lang="fr-BE" sz="3200" dirty="0">
                <a:solidFill>
                  <a:schemeClr val="accent6"/>
                </a:solidFill>
              </a:rPr>
              <a:t>: </a:t>
            </a:r>
            <a:r>
              <a:rPr lang="fr-BE" sz="3200" dirty="0" err="1">
                <a:solidFill>
                  <a:schemeClr val="accent6"/>
                </a:solidFill>
              </a:rPr>
              <a:t>Gemeentelijk</a:t>
            </a:r>
            <a:r>
              <a:rPr lang="fr-BE" sz="3200" dirty="0">
                <a:solidFill>
                  <a:schemeClr val="accent6"/>
                </a:solidFill>
              </a:rPr>
              <a:t> </a:t>
            </a:r>
            <a:r>
              <a:rPr lang="fr-BE" sz="3200" dirty="0" err="1">
                <a:solidFill>
                  <a:schemeClr val="accent6"/>
                </a:solidFill>
              </a:rPr>
              <a:t>Mobiliteitsplan</a:t>
            </a:r>
            <a:r>
              <a:rPr lang="fr-BE" sz="3200" dirty="0">
                <a:solidFill>
                  <a:schemeClr val="accent6"/>
                </a:solidFill>
              </a:rPr>
              <a:t>, </a:t>
            </a:r>
            <a:r>
              <a:rPr lang="fr-BE" sz="3200" dirty="0" err="1">
                <a:solidFill>
                  <a:schemeClr val="accent6"/>
                </a:solidFill>
              </a:rPr>
              <a:t>Gemeentelijk</a:t>
            </a:r>
            <a:r>
              <a:rPr lang="fr-BE" sz="3200" dirty="0">
                <a:solidFill>
                  <a:schemeClr val="accent6"/>
                </a:solidFill>
              </a:rPr>
              <a:t> Plan </a:t>
            </a:r>
            <a:r>
              <a:rPr lang="fr-BE" sz="3200" dirty="0" err="1">
                <a:solidFill>
                  <a:schemeClr val="accent6"/>
                </a:solidFill>
              </a:rPr>
              <a:t>voor</a:t>
            </a:r>
            <a:r>
              <a:rPr lang="fr-BE" sz="3200" dirty="0">
                <a:solidFill>
                  <a:schemeClr val="accent6"/>
                </a:solidFill>
              </a:rPr>
              <a:t> </a:t>
            </a:r>
            <a:r>
              <a:rPr lang="fr-BE" sz="3200" dirty="0" err="1">
                <a:solidFill>
                  <a:schemeClr val="accent6"/>
                </a:solidFill>
              </a:rPr>
              <a:t>Duurzame</a:t>
            </a:r>
            <a:r>
              <a:rPr lang="fr-BE" sz="3200" dirty="0">
                <a:solidFill>
                  <a:schemeClr val="accent6"/>
                </a:solidFill>
              </a:rPr>
              <a:t> </a:t>
            </a:r>
            <a:r>
              <a:rPr lang="fr-BE" sz="3200" dirty="0" err="1">
                <a:solidFill>
                  <a:schemeClr val="accent6"/>
                </a:solidFill>
              </a:rPr>
              <a:t>Ontwikkeling</a:t>
            </a:r>
            <a:r>
              <a:rPr lang="fr-BE" sz="3200" dirty="0">
                <a:solidFill>
                  <a:schemeClr val="accent6"/>
                </a:solidFill>
              </a:rPr>
              <a:t>, </a:t>
            </a:r>
            <a:r>
              <a:rPr lang="fr-BE" sz="3200" dirty="0" err="1">
                <a:solidFill>
                  <a:schemeClr val="accent6"/>
                </a:solidFill>
              </a:rPr>
              <a:t>Gewestelijk</a:t>
            </a:r>
            <a:r>
              <a:rPr lang="fr-BE" sz="3200" dirty="0">
                <a:solidFill>
                  <a:schemeClr val="accent6"/>
                </a:solidFill>
              </a:rPr>
              <a:t> </a:t>
            </a:r>
            <a:r>
              <a:rPr lang="fr-BE" sz="3200" dirty="0" err="1">
                <a:solidFill>
                  <a:schemeClr val="accent6"/>
                </a:solidFill>
              </a:rPr>
              <a:t>Mobiliteitsplan</a:t>
            </a:r>
            <a:r>
              <a:rPr lang="fr-BE" sz="3200" dirty="0">
                <a:solidFill>
                  <a:schemeClr val="accent6"/>
                </a:solidFill>
              </a:rPr>
              <a:t> Good Move, </a:t>
            </a:r>
            <a:r>
              <a:rPr lang="fr-BE" sz="3200" dirty="0" err="1">
                <a:solidFill>
                  <a:schemeClr val="accent6"/>
                </a:solidFill>
              </a:rPr>
              <a:t>Gewestelijk</a:t>
            </a:r>
            <a:r>
              <a:rPr lang="fr-BE" sz="3200" dirty="0">
                <a:solidFill>
                  <a:schemeClr val="accent6"/>
                </a:solidFill>
              </a:rPr>
              <a:t> Plan </a:t>
            </a:r>
            <a:r>
              <a:rPr lang="fr-BE" sz="3200" dirty="0" err="1">
                <a:solidFill>
                  <a:schemeClr val="accent6"/>
                </a:solidFill>
              </a:rPr>
              <a:t>voor</a:t>
            </a:r>
            <a:r>
              <a:rPr lang="fr-BE" sz="3200" dirty="0">
                <a:solidFill>
                  <a:schemeClr val="accent6"/>
                </a:solidFill>
              </a:rPr>
              <a:t> </a:t>
            </a:r>
            <a:r>
              <a:rPr lang="fr-BE" sz="3200" dirty="0" err="1">
                <a:solidFill>
                  <a:schemeClr val="accent6"/>
                </a:solidFill>
              </a:rPr>
              <a:t>Duurzame</a:t>
            </a:r>
            <a:r>
              <a:rPr lang="fr-BE" sz="3200" dirty="0">
                <a:solidFill>
                  <a:schemeClr val="accent6"/>
                </a:solidFill>
              </a:rPr>
              <a:t> </a:t>
            </a:r>
            <a:r>
              <a:rPr lang="fr-BE" sz="3200" dirty="0" err="1">
                <a:solidFill>
                  <a:schemeClr val="accent6"/>
                </a:solidFill>
              </a:rPr>
              <a:t>Ontwikkeling</a:t>
            </a:r>
            <a:r>
              <a:rPr lang="fr-BE" sz="3200" dirty="0">
                <a:solidFill>
                  <a:schemeClr val="accent6"/>
                </a:solidFill>
              </a:rPr>
              <a:t>. </a:t>
            </a:r>
            <a:r>
              <a:rPr lang="fr-BE" sz="3200" dirty="0" err="1">
                <a:solidFill>
                  <a:schemeClr val="accent6"/>
                </a:solidFill>
              </a:rPr>
              <a:t>Voor</a:t>
            </a:r>
            <a:r>
              <a:rPr lang="fr-BE" sz="3200" dirty="0">
                <a:solidFill>
                  <a:schemeClr val="accent6"/>
                </a:solidFill>
              </a:rPr>
              <a:t> u </a:t>
            </a:r>
            <a:r>
              <a:rPr lang="fr-BE" sz="3200" dirty="0" err="1">
                <a:solidFill>
                  <a:schemeClr val="accent6"/>
                </a:solidFill>
              </a:rPr>
              <a:t>is</a:t>
            </a:r>
            <a:r>
              <a:rPr lang="fr-BE" sz="3200" dirty="0">
                <a:solidFill>
                  <a:schemeClr val="accent6"/>
                </a:solidFill>
              </a:rPr>
              <a:t> </a:t>
            </a:r>
            <a:r>
              <a:rPr lang="fr-BE" sz="3200" dirty="0" err="1">
                <a:solidFill>
                  <a:schemeClr val="accent6"/>
                </a:solidFill>
              </a:rPr>
              <a:t>deze</a:t>
            </a:r>
            <a:r>
              <a:rPr lang="fr-BE" sz="3200" dirty="0">
                <a:solidFill>
                  <a:schemeClr val="accent6"/>
                </a:solidFill>
              </a:rPr>
              <a:t> </a:t>
            </a:r>
            <a:r>
              <a:rPr lang="fr-BE" sz="3200" dirty="0" err="1">
                <a:solidFill>
                  <a:schemeClr val="accent6"/>
                </a:solidFill>
              </a:rPr>
              <a:t>samenhang</a:t>
            </a:r>
            <a:r>
              <a:rPr lang="fr-BE" sz="3200" dirty="0">
                <a:solidFill>
                  <a:schemeClr val="accent6"/>
                </a:solidFill>
              </a:rPr>
              <a:t> …</a:t>
            </a:r>
          </a:p>
        </p:txBody>
      </p:sp>
      <p:graphicFrame>
        <p:nvGraphicFramePr>
          <p:cNvPr id="10" name="Graphique 9">
            <a:extLst>
              <a:ext uri="{FF2B5EF4-FFF2-40B4-BE49-F238E27FC236}">
                <a16:creationId xmlns:a16="http://schemas.microsoft.com/office/drawing/2014/main" id="{DB012220-CA89-1E43-B946-D95B7A41AE4C}"/>
              </a:ext>
            </a:extLst>
          </p:cNvPr>
          <p:cNvGraphicFramePr/>
          <p:nvPr>
            <p:extLst>
              <p:ext uri="{D42A27DB-BD31-4B8C-83A1-F6EECF244321}">
                <p14:modId xmlns:p14="http://schemas.microsoft.com/office/powerpoint/2010/main" val="4029586180"/>
              </p:ext>
            </p:extLst>
          </p:nvPr>
        </p:nvGraphicFramePr>
        <p:xfrm>
          <a:off x="1032499" y="6044479"/>
          <a:ext cx="9452988" cy="56759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aphique 11">
            <a:extLst>
              <a:ext uri="{FF2B5EF4-FFF2-40B4-BE49-F238E27FC236}">
                <a16:creationId xmlns:a16="http://schemas.microsoft.com/office/drawing/2014/main" id="{B9D2EAC3-5D1F-6D42-8F41-31AD96229597}"/>
              </a:ext>
            </a:extLst>
          </p:cNvPr>
          <p:cNvGraphicFramePr/>
          <p:nvPr>
            <p:extLst>
              <p:ext uri="{D42A27DB-BD31-4B8C-83A1-F6EECF244321}">
                <p14:modId xmlns:p14="http://schemas.microsoft.com/office/powerpoint/2010/main" val="1355540300"/>
              </p:ext>
            </p:extLst>
          </p:nvPr>
        </p:nvGraphicFramePr>
        <p:xfrm>
          <a:off x="11177926" y="6044479"/>
          <a:ext cx="9570698" cy="5675918"/>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angle 12">
            <a:extLst>
              <a:ext uri="{FF2B5EF4-FFF2-40B4-BE49-F238E27FC236}">
                <a16:creationId xmlns:a16="http://schemas.microsoft.com/office/drawing/2014/main" id="{B54BC706-88DF-CE41-9236-E33F56496BCB}"/>
              </a:ext>
            </a:extLst>
          </p:cNvPr>
          <p:cNvSpPr/>
          <p:nvPr/>
        </p:nvSpPr>
        <p:spPr>
          <a:xfrm>
            <a:off x="15745108" y="5487914"/>
            <a:ext cx="3166251" cy="335348"/>
          </a:xfrm>
          <a:prstGeom prst="rect">
            <a:avLst/>
          </a:prstGeom>
        </p:spPr>
        <p:txBody>
          <a:bodyPr wrap="none">
            <a:spAutoFit/>
          </a:bodyPr>
          <a:lstStyle/>
          <a:p>
            <a:r>
              <a:rPr lang="fr-FR" sz="1579" dirty="0"/>
              <a:t>Nombre de votes  / </a:t>
            </a:r>
            <a:r>
              <a:rPr lang="fr-FR" sz="1579" dirty="0" err="1"/>
              <a:t>Aantal</a:t>
            </a:r>
            <a:r>
              <a:rPr lang="fr-FR" sz="1579" dirty="0"/>
              <a:t> </a:t>
            </a:r>
            <a:r>
              <a:rPr lang="fr-FR" sz="1579" dirty="0" err="1"/>
              <a:t>stemmen</a:t>
            </a:r>
            <a:endParaRPr lang="fr-FR" sz="1579" dirty="0"/>
          </a:p>
        </p:txBody>
      </p:sp>
    </p:spTree>
    <p:extLst>
      <p:ext uri="{BB962C8B-B14F-4D97-AF65-F5344CB8AC3E}">
        <p14:creationId xmlns:p14="http://schemas.microsoft.com/office/powerpoint/2010/main" val="3336040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3729607-3F1F-474B-B55F-25EA6D951A19}"/>
              </a:ext>
            </a:extLst>
          </p:cNvPr>
          <p:cNvPicPr>
            <a:picLocks noChangeAspect="1"/>
          </p:cNvPicPr>
          <p:nvPr/>
        </p:nvPicPr>
        <p:blipFill>
          <a:blip r:embed="rId2"/>
          <a:stretch>
            <a:fillRect/>
          </a:stretch>
        </p:blipFill>
        <p:spPr>
          <a:xfrm>
            <a:off x="8402851" y="13137940"/>
            <a:ext cx="1851131" cy="925566"/>
          </a:xfrm>
          <a:prstGeom prst="rect">
            <a:avLst/>
          </a:prstGeom>
        </p:spPr>
      </p:pic>
      <p:pic>
        <p:nvPicPr>
          <p:cNvPr id="4" name="Image 3">
            <a:extLst>
              <a:ext uri="{FF2B5EF4-FFF2-40B4-BE49-F238E27FC236}">
                <a16:creationId xmlns:a16="http://schemas.microsoft.com/office/drawing/2014/main" id="{912A35B5-B5F1-E743-A4A1-7A40F8F64B73}"/>
              </a:ext>
            </a:extLst>
          </p:cNvPr>
          <p:cNvPicPr>
            <a:picLocks noChangeAspect="1"/>
          </p:cNvPicPr>
          <p:nvPr/>
        </p:nvPicPr>
        <p:blipFill>
          <a:blip r:embed="rId3"/>
          <a:stretch>
            <a:fillRect/>
          </a:stretch>
        </p:blipFill>
        <p:spPr>
          <a:xfrm>
            <a:off x="5867080" y="13137940"/>
            <a:ext cx="2153788" cy="925566"/>
          </a:xfrm>
          <a:prstGeom prst="rect">
            <a:avLst/>
          </a:prstGeom>
        </p:spPr>
      </p:pic>
      <p:pic>
        <p:nvPicPr>
          <p:cNvPr id="5" name="Image 4">
            <a:extLst>
              <a:ext uri="{FF2B5EF4-FFF2-40B4-BE49-F238E27FC236}">
                <a16:creationId xmlns:a16="http://schemas.microsoft.com/office/drawing/2014/main" id="{45F5EFDA-8F53-1948-B4D5-D99FCF475A9F}"/>
              </a:ext>
            </a:extLst>
          </p:cNvPr>
          <p:cNvPicPr>
            <a:picLocks noChangeAspect="1"/>
          </p:cNvPicPr>
          <p:nvPr/>
        </p:nvPicPr>
        <p:blipFill>
          <a:blip r:embed="rId4"/>
          <a:stretch>
            <a:fillRect/>
          </a:stretch>
        </p:blipFill>
        <p:spPr>
          <a:xfrm>
            <a:off x="10635965" y="13137939"/>
            <a:ext cx="5404127" cy="925568"/>
          </a:xfrm>
          <a:prstGeom prst="rect">
            <a:avLst/>
          </a:prstGeom>
        </p:spPr>
      </p:pic>
      <p:sp>
        <p:nvSpPr>
          <p:cNvPr id="7" name="Titre 1">
            <a:extLst>
              <a:ext uri="{FF2B5EF4-FFF2-40B4-BE49-F238E27FC236}">
                <a16:creationId xmlns:a16="http://schemas.microsoft.com/office/drawing/2014/main" id="{697F946D-1CF2-C247-A734-CDF9A2316EE1}"/>
              </a:ext>
            </a:extLst>
          </p:cNvPr>
          <p:cNvSpPr txBox="1">
            <a:spLocks/>
          </p:cNvSpPr>
          <p:nvPr/>
        </p:nvSpPr>
        <p:spPr>
          <a:xfrm>
            <a:off x="9922357" y="11649017"/>
            <a:ext cx="6218013" cy="426362"/>
          </a:xfrm>
          <a:prstGeom prst="rect">
            <a:avLst/>
          </a:prstGeom>
        </p:spPr>
        <p:txBody>
          <a:bodyPr vert="horz" lIns="160377" tIns="80189" rIns="160377" bIns="801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l’enquête en ligne  - </a:t>
            </a:r>
            <a:r>
              <a:rPr lang="fr-FR" sz="1579" dirty="0" err="1"/>
              <a:t>Resultaten</a:t>
            </a:r>
            <a:r>
              <a:rPr lang="fr-FR" sz="1579" dirty="0"/>
              <a:t> </a:t>
            </a:r>
            <a:r>
              <a:rPr lang="fr-BE" sz="1579" dirty="0"/>
              <a:t>van het online enquête</a:t>
            </a:r>
            <a:br>
              <a:rPr lang="fr-FR" sz="1579" dirty="0"/>
            </a:br>
            <a:endParaRPr lang="fr-FR" sz="1579" dirty="0"/>
          </a:p>
        </p:txBody>
      </p:sp>
      <p:sp>
        <p:nvSpPr>
          <p:cNvPr id="10" name="Rectangle 9">
            <a:extLst>
              <a:ext uri="{FF2B5EF4-FFF2-40B4-BE49-F238E27FC236}">
                <a16:creationId xmlns:a16="http://schemas.microsoft.com/office/drawing/2014/main" id="{8EE845D4-9D03-A24C-A0DA-A47DA9C77A7E}"/>
              </a:ext>
            </a:extLst>
          </p:cNvPr>
          <p:cNvSpPr/>
          <p:nvPr/>
        </p:nvSpPr>
        <p:spPr>
          <a:xfrm>
            <a:off x="847666" y="1325762"/>
            <a:ext cx="19579773" cy="2791470"/>
          </a:xfrm>
          <a:prstGeom prst="rect">
            <a:avLst/>
          </a:prstGeom>
        </p:spPr>
        <p:txBody>
          <a:bodyPr wrap="square">
            <a:spAutoFit/>
          </a:bodyPr>
          <a:lstStyle/>
          <a:p>
            <a:r>
              <a:rPr lang="fr-BE" sz="3508" dirty="0">
                <a:solidFill>
                  <a:schemeClr val="accent6"/>
                </a:solidFill>
                <a:latin typeface="SourceSansPro"/>
              </a:rPr>
              <a:t>Le fait que le choix d’un tracé d’une nouvelle ligne de tram doit viser la minimisation des nuisances telles que le bruit et les vibrations est pour vous …</a:t>
            </a:r>
          </a:p>
          <a:p>
            <a:endParaRPr lang="fr-BE" sz="3508" dirty="0">
              <a:solidFill>
                <a:schemeClr val="accent6"/>
              </a:solidFill>
              <a:latin typeface="SourceSansPro"/>
            </a:endParaRPr>
          </a:p>
          <a:p>
            <a:r>
              <a:rPr lang="fr-BE" sz="3508" dirty="0">
                <a:solidFill>
                  <a:schemeClr val="accent6"/>
                </a:solidFill>
              </a:rPr>
              <a:t>Het </a:t>
            </a:r>
            <a:r>
              <a:rPr lang="fr-BE" sz="3508" dirty="0" err="1">
                <a:solidFill>
                  <a:schemeClr val="accent6"/>
                </a:solidFill>
              </a:rPr>
              <a:t>feit</a:t>
            </a:r>
            <a:r>
              <a:rPr lang="fr-BE" sz="3508" dirty="0">
                <a:solidFill>
                  <a:schemeClr val="accent6"/>
                </a:solidFill>
              </a:rPr>
              <a:t> </a:t>
            </a:r>
            <a:r>
              <a:rPr lang="fr-BE" sz="3508" dirty="0" err="1">
                <a:solidFill>
                  <a:schemeClr val="accent6"/>
                </a:solidFill>
              </a:rPr>
              <a:t>dat</a:t>
            </a:r>
            <a:r>
              <a:rPr lang="fr-BE" sz="3508" dirty="0">
                <a:solidFill>
                  <a:schemeClr val="accent6"/>
                </a:solidFill>
              </a:rPr>
              <a:t> de </a:t>
            </a:r>
            <a:r>
              <a:rPr lang="fr-BE" sz="3508" dirty="0" err="1">
                <a:solidFill>
                  <a:schemeClr val="accent6"/>
                </a:solidFill>
              </a:rPr>
              <a:t>keuze</a:t>
            </a:r>
            <a:r>
              <a:rPr lang="fr-BE" sz="3508" dirty="0">
                <a:solidFill>
                  <a:schemeClr val="accent6"/>
                </a:solidFill>
              </a:rPr>
              <a:t> van </a:t>
            </a:r>
            <a:r>
              <a:rPr lang="fr-BE" sz="3508" dirty="0" err="1">
                <a:solidFill>
                  <a:schemeClr val="accent6"/>
                </a:solidFill>
              </a:rPr>
              <a:t>een</a:t>
            </a:r>
            <a:r>
              <a:rPr lang="fr-BE" sz="3508" dirty="0">
                <a:solidFill>
                  <a:schemeClr val="accent6"/>
                </a:solidFill>
              </a:rPr>
              <a:t> tracé </a:t>
            </a:r>
            <a:r>
              <a:rPr lang="fr-BE" sz="3508" dirty="0" err="1">
                <a:solidFill>
                  <a:schemeClr val="accent6"/>
                </a:solidFill>
              </a:rPr>
              <a:t>voor</a:t>
            </a:r>
            <a:r>
              <a:rPr lang="fr-BE" sz="3508" dirty="0">
                <a:solidFill>
                  <a:schemeClr val="accent6"/>
                </a:solidFill>
              </a:rPr>
              <a:t> </a:t>
            </a:r>
            <a:r>
              <a:rPr lang="fr-BE" sz="3508" dirty="0" err="1">
                <a:solidFill>
                  <a:schemeClr val="accent6"/>
                </a:solidFill>
              </a:rPr>
              <a:t>een</a:t>
            </a:r>
            <a:r>
              <a:rPr lang="fr-BE" sz="3508" dirty="0">
                <a:solidFill>
                  <a:schemeClr val="accent6"/>
                </a:solidFill>
              </a:rPr>
              <a:t> </a:t>
            </a:r>
            <a:r>
              <a:rPr lang="fr-BE" sz="3508" dirty="0" err="1">
                <a:solidFill>
                  <a:schemeClr val="accent6"/>
                </a:solidFill>
              </a:rPr>
              <a:t>nieuwe</a:t>
            </a:r>
            <a:r>
              <a:rPr lang="fr-BE" sz="3508" dirty="0">
                <a:solidFill>
                  <a:schemeClr val="accent6"/>
                </a:solidFill>
              </a:rPr>
              <a:t> </a:t>
            </a:r>
            <a:r>
              <a:rPr lang="fr-BE" sz="3508" dirty="0" err="1">
                <a:solidFill>
                  <a:schemeClr val="accent6"/>
                </a:solidFill>
              </a:rPr>
              <a:t>tramlijn</a:t>
            </a:r>
            <a:r>
              <a:rPr lang="fr-BE" sz="3508" dirty="0">
                <a:solidFill>
                  <a:schemeClr val="accent6"/>
                </a:solidFill>
              </a:rPr>
              <a:t> </a:t>
            </a:r>
            <a:r>
              <a:rPr lang="fr-BE" sz="3508" dirty="0" err="1">
                <a:solidFill>
                  <a:schemeClr val="accent6"/>
                </a:solidFill>
              </a:rPr>
              <a:t>moet</a:t>
            </a:r>
            <a:r>
              <a:rPr lang="fr-BE" sz="3508" dirty="0">
                <a:solidFill>
                  <a:schemeClr val="accent6"/>
                </a:solidFill>
              </a:rPr>
              <a:t> </a:t>
            </a:r>
            <a:r>
              <a:rPr lang="fr-BE" sz="3508" dirty="0" err="1">
                <a:solidFill>
                  <a:schemeClr val="accent6"/>
                </a:solidFill>
              </a:rPr>
              <a:t>streven</a:t>
            </a:r>
            <a:r>
              <a:rPr lang="fr-BE" sz="3508" dirty="0">
                <a:solidFill>
                  <a:schemeClr val="accent6"/>
                </a:solidFill>
              </a:rPr>
              <a:t> </a:t>
            </a:r>
            <a:r>
              <a:rPr lang="fr-BE" sz="3508" dirty="0" err="1">
                <a:solidFill>
                  <a:schemeClr val="accent6"/>
                </a:solidFill>
              </a:rPr>
              <a:t>naar</a:t>
            </a:r>
            <a:r>
              <a:rPr lang="fr-BE" sz="3508" dirty="0">
                <a:solidFill>
                  <a:schemeClr val="accent6"/>
                </a:solidFill>
              </a:rPr>
              <a:t> minimale </a:t>
            </a:r>
            <a:r>
              <a:rPr lang="fr-BE" sz="3508" dirty="0" err="1">
                <a:solidFill>
                  <a:schemeClr val="accent6"/>
                </a:solidFill>
              </a:rPr>
              <a:t>overlast</a:t>
            </a:r>
            <a:r>
              <a:rPr lang="fr-BE" sz="3508" dirty="0">
                <a:solidFill>
                  <a:schemeClr val="accent6"/>
                </a:solidFill>
              </a:rPr>
              <a:t>, </a:t>
            </a:r>
            <a:r>
              <a:rPr lang="fr-BE" sz="3508" dirty="0" err="1">
                <a:solidFill>
                  <a:schemeClr val="accent6"/>
                </a:solidFill>
              </a:rPr>
              <a:t>zoals</a:t>
            </a:r>
            <a:r>
              <a:rPr lang="fr-BE" sz="3508" dirty="0">
                <a:solidFill>
                  <a:schemeClr val="accent6"/>
                </a:solidFill>
              </a:rPr>
              <a:t> </a:t>
            </a:r>
            <a:r>
              <a:rPr lang="fr-BE" sz="3508" dirty="0" err="1">
                <a:solidFill>
                  <a:schemeClr val="accent6"/>
                </a:solidFill>
              </a:rPr>
              <a:t>lawaai</a:t>
            </a:r>
            <a:r>
              <a:rPr lang="fr-BE" sz="3508" dirty="0">
                <a:solidFill>
                  <a:schemeClr val="accent6"/>
                </a:solidFill>
              </a:rPr>
              <a:t> en </a:t>
            </a:r>
            <a:r>
              <a:rPr lang="fr-BE" sz="3508" dirty="0" err="1">
                <a:solidFill>
                  <a:schemeClr val="accent6"/>
                </a:solidFill>
              </a:rPr>
              <a:t>trilling</a:t>
            </a:r>
            <a:r>
              <a:rPr lang="fr-BE" sz="3508" dirty="0">
                <a:solidFill>
                  <a:schemeClr val="accent6"/>
                </a:solidFill>
              </a:rPr>
              <a:t>, </a:t>
            </a:r>
            <a:r>
              <a:rPr lang="fr-BE" sz="3508" dirty="0" err="1">
                <a:solidFill>
                  <a:schemeClr val="accent6"/>
                </a:solidFill>
              </a:rPr>
              <a:t>is</a:t>
            </a:r>
            <a:r>
              <a:rPr lang="fr-BE" sz="3508" dirty="0">
                <a:solidFill>
                  <a:schemeClr val="accent6"/>
                </a:solidFill>
              </a:rPr>
              <a:t> </a:t>
            </a:r>
            <a:r>
              <a:rPr lang="fr-BE" sz="3508" dirty="0" err="1">
                <a:solidFill>
                  <a:schemeClr val="accent6"/>
                </a:solidFill>
              </a:rPr>
              <a:t>voor</a:t>
            </a:r>
            <a:r>
              <a:rPr lang="fr-BE" sz="3508" dirty="0">
                <a:solidFill>
                  <a:schemeClr val="accent6"/>
                </a:solidFill>
              </a:rPr>
              <a:t> u …</a:t>
            </a:r>
          </a:p>
        </p:txBody>
      </p:sp>
      <p:graphicFrame>
        <p:nvGraphicFramePr>
          <p:cNvPr id="11" name="Graphique 10">
            <a:extLst>
              <a:ext uri="{FF2B5EF4-FFF2-40B4-BE49-F238E27FC236}">
                <a16:creationId xmlns:a16="http://schemas.microsoft.com/office/drawing/2014/main" id="{2C5AFDB3-0821-B241-9F53-2833CB8A84C7}"/>
              </a:ext>
            </a:extLst>
          </p:cNvPr>
          <p:cNvGraphicFramePr/>
          <p:nvPr>
            <p:extLst>
              <p:ext uri="{D42A27DB-BD31-4B8C-83A1-F6EECF244321}">
                <p14:modId xmlns:p14="http://schemas.microsoft.com/office/powerpoint/2010/main" val="607036353"/>
              </p:ext>
            </p:extLst>
          </p:nvPr>
        </p:nvGraphicFramePr>
        <p:xfrm>
          <a:off x="5867080" y="5239692"/>
          <a:ext cx="10462779" cy="6279493"/>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11">
            <a:extLst>
              <a:ext uri="{FF2B5EF4-FFF2-40B4-BE49-F238E27FC236}">
                <a16:creationId xmlns:a16="http://schemas.microsoft.com/office/drawing/2014/main" id="{03807F3A-60BD-7C48-B59B-B5372FE8D520}"/>
              </a:ext>
            </a:extLst>
          </p:cNvPr>
          <p:cNvSpPr/>
          <p:nvPr/>
        </p:nvSpPr>
        <p:spPr>
          <a:xfrm>
            <a:off x="10805098" y="4745387"/>
            <a:ext cx="3166251" cy="335348"/>
          </a:xfrm>
          <a:prstGeom prst="rect">
            <a:avLst/>
          </a:prstGeom>
        </p:spPr>
        <p:txBody>
          <a:bodyPr wrap="none">
            <a:spAutoFit/>
          </a:bodyPr>
          <a:lstStyle/>
          <a:p>
            <a:r>
              <a:rPr lang="fr-FR" sz="1579" dirty="0"/>
              <a:t>Nombre de votes  / </a:t>
            </a:r>
            <a:r>
              <a:rPr lang="fr-FR" sz="1579" dirty="0" err="1"/>
              <a:t>Aantal</a:t>
            </a:r>
            <a:r>
              <a:rPr lang="fr-FR" sz="1579" dirty="0"/>
              <a:t> </a:t>
            </a:r>
            <a:r>
              <a:rPr lang="fr-FR" sz="1579" dirty="0" err="1"/>
              <a:t>stemmen</a:t>
            </a:r>
            <a:endParaRPr lang="fr-FR" sz="1579" dirty="0"/>
          </a:p>
        </p:txBody>
      </p:sp>
    </p:spTree>
    <p:extLst>
      <p:ext uri="{BB962C8B-B14F-4D97-AF65-F5344CB8AC3E}">
        <p14:creationId xmlns:p14="http://schemas.microsoft.com/office/powerpoint/2010/main" val="2949188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C7334ABC-B18C-CA4D-AD00-F427C3B02862}"/>
              </a:ext>
            </a:extLst>
          </p:cNvPr>
          <p:cNvGraphicFramePr/>
          <p:nvPr>
            <p:extLst>
              <p:ext uri="{D42A27DB-BD31-4B8C-83A1-F6EECF244321}">
                <p14:modId xmlns:p14="http://schemas.microsoft.com/office/powerpoint/2010/main" val="207191880"/>
              </p:ext>
            </p:extLst>
          </p:nvPr>
        </p:nvGraphicFramePr>
        <p:xfrm>
          <a:off x="1592200" y="3009900"/>
          <a:ext cx="9621961" cy="8520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phique 2">
            <a:extLst>
              <a:ext uri="{FF2B5EF4-FFF2-40B4-BE49-F238E27FC236}">
                <a16:creationId xmlns:a16="http://schemas.microsoft.com/office/drawing/2014/main" id="{158C1959-1671-244C-BE6F-155F47DA7A02}"/>
              </a:ext>
            </a:extLst>
          </p:cNvPr>
          <p:cNvGraphicFramePr/>
          <p:nvPr>
            <p:extLst>
              <p:ext uri="{D42A27DB-BD31-4B8C-83A1-F6EECF244321}">
                <p14:modId xmlns:p14="http://schemas.microsoft.com/office/powerpoint/2010/main" val="1636020591"/>
              </p:ext>
            </p:extLst>
          </p:nvPr>
        </p:nvGraphicFramePr>
        <p:xfrm>
          <a:off x="12604685" y="2541719"/>
          <a:ext cx="6465491" cy="31277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phique 3">
            <a:extLst>
              <a:ext uri="{FF2B5EF4-FFF2-40B4-BE49-F238E27FC236}">
                <a16:creationId xmlns:a16="http://schemas.microsoft.com/office/drawing/2014/main" id="{6F458F2F-F30F-8349-BBCD-459AB6A9E3EB}"/>
              </a:ext>
            </a:extLst>
          </p:cNvPr>
          <p:cNvGraphicFramePr/>
          <p:nvPr>
            <p:extLst>
              <p:ext uri="{D42A27DB-BD31-4B8C-83A1-F6EECF244321}">
                <p14:modId xmlns:p14="http://schemas.microsoft.com/office/powerpoint/2010/main" val="2365306714"/>
              </p:ext>
            </p:extLst>
          </p:nvPr>
        </p:nvGraphicFramePr>
        <p:xfrm>
          <a:off x="12622303" y="6118635"/>
          <a:ext cx="6447873" cy="32430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aphique 4">
            <a:extLst>
              <a:ext uri="{FF2B5EF4-FFF2-40B4-BE49-F238E27FC236}">
                <a16:creationId xmlns:a16="http://schemas.microsoft.com/office/drawing/2014/main" id="{1ACCDC80-4BAC-F045-A9F6-75033899DCC7}"/>
              </a:ext>
            </a:extLst>
          </p:cNvPr>
          <p:cNvGraphicFramePr/>
          <p:nvPr>
            <p:extLst>
              <p:ext uri="{D42A27DB-BD31-4B8C-83A1-F6EECF244321}">
                <p14:modId xmlns:p14="http://schemas.microsoft.com/office/powerpoint/2010/main" val="261447844"/>
              </p:ext>
            </p:extLst>
          </p:nvPr>
        </p:nvGraphicFramePr>
        <p:xfrm>
          <a:off x="12956700" y="9835330"/>
          <a:ext cx="6361127" cy="2928329"/>
        </p:xfrm>
        <a:graphic>
          <a:graphicData uri="http://schemas.openxmlformats.org/drawingml/2006/chart">
            <c:chart xmlns:c="http://schemas.openxmlformats.org/drawingml/2006/chart" xmlns:r="http://schemas.openxmlformats.org/officeDocument/2006/relationships" r:id="rId5"/>
          </a:graphicData>
        </a:graphic>
      </p:graphicFrame>
      <p:pic>
        <p:nvPicPr>
          <p:cNvPr id="6" name="Image 5">
            <a:extLst>
              <a:ext uri="{FF2B5EF4-FFF2-40B4-BE49-F238E27FC236}">
                <a16:creationId xmlns:a16="http://schemas.microsoft.com/office/drawing/2014/main" id="{BD32E57E-2670-B742-AF5C-8AC2FE41C201}"/>
              </a:ext>
            </a:extLst>
          </p:cNvPr>
          <p:cNvPicPr>
            <a:picLocks noChangeAspect="1"/>
          </p:cNvPicPr>
          <p:nvPr/>
        </p:nvPicPr>
        <p:blipFill>
          <a:blip r:embed="rId6"/>
          <a:stretch>
            <a:fillRect/>
          </a:stretch>
        </p:blipFill>
        <p:spPr>
          <a:xfrm>
            <a:off x="8500023" y="13633240"/>
            <a:ext cx="1851131" cy="925566"/>
          </a:xfrm>
          <a:prstGeom prst="rect">
            <a:avLst/>
          </a:prstGeom>
        </p:spPr>
      </p:pic>
      <p:pic>
        <p:nvPicPr>
          <p:cNvPr id="7" name="Image 6">
            <a:extLst>
              <a:ext uri="{FF2B5EF4-FFF2-40B4-BE49-F238E27FC236}">
                <a16:creationId xmlns:a16="http://schemas.microsoft.com/office/drawing/2014/main" id="{7C078039-856E-8440-8F46-CAB29ADFE4CE}"/>
              </a:ext>
            </a:extLst>
          </p:cNvPr>
          <p:cNvPicPr>
            <a:picLocks noChangeAspect="1"/>
          </p:cNvPicPr>
          <p:nvPr/>
        </p:nvPicPr>
        <p:blipFill>
          <a:blip r:embed="rId7"/>
          <a:stretch>
            <a:fillRect/>
          </a:stretch>
        </p:blipFill>
        <p:spPr>
          <a:xfrm>
            <a:off x="5964252" y="13633240"/>
            <a:ext cx="2153788" cy="925566"/>
          </a:xfrm>
          <a:prstGeom prst="rect">
            <a:avLst/>
          </a:prstGeom>
        </p:spPr>
      </p:pic>
      <p:pic>
        <p:nvPicPr>
          <p:cNvPr id="8" name="Image 7">
            <a:extLst>
              <a:ext uri="{FF2B5EF4-FFF2-40B4-BE49-F238E27FC236}">
                <a16:creationId xmlns:a16="http://schemas.microsoft.com/office/drawing/2014/main" id="{F40A4C1C-109B-1B47-8F3C-85FF61F82AC6}"/>
              </a:ext>
            </a:extLst>
          </p:cNvPr>
          <p:cNvPicPr>
            <a:picLocks noChangeAspect="1"/>
          </p:cNvPicPr>
          <p:nvPr/>
        </p:nvPicPr>
        <p:blipFill>
          <a:blip r:embed="rId8"/>
          <a:stretch>
            <a:fillRect/>
          </a:stretch>
        </p:blipFill>
        <p:spPr>
          <a:xfrm>
            <a:off x="10733137" y="13633239"/>
            <a:ext cx="5404127" cy="925568"/>
          </a:xfrm>
          <a:prstGeom prst="rect">
            <a:avLst/>
          </a:prstGeom>
        </p:spPr>
      </p:pic>
      <p:sp>
        <p:nvSpPr>
          <p:cNvPr id="9" name="ZoneTexte 8">
            <a:extLst>
              <a:ext uri="{FF2B5EF4-FFF2-40B4-BE49-F238E27FC236}">
                <a16:creationId xmlns:a16="http://schemas.microsoft.com/office/drawing/2014/main" id="{F3C1F5D9-11DA-324D-BAFF-7DB73EA30058}"/>
              </a:ext>
            </a:extLst>
          </p:cNvPr>
          <p:cNvSpPr txBox="1"/>
          <p:nvPr/>
        </p:nvSpPr>
        <p:spPr>
          <a:xfrm>
            <a:off x="1592200" y="752490"/>
            <a:ext cx="17477976" cy="1754326"/>
          </a:xfrm>
          <a:prstGeom prst="rect">
            <a:avLst/>
          </a:prstGeom>
          <a:noFill/>
        </p:spPr>
        <p:txBody>
          <a:bodyPr wrap="square" rtlCol="0">
            <a:spAutoFit/>
          </a:bodyPr>
          <a:lstStyle/>
          <a:p>
            <a:r>
              <a:rPr lang="fr-FR" sz="3600" dirty="0">
                <a:solidFill>
                  <a:schemeClr val="accent6"/>
                </a:solidFill>
              </a:rPr>
              <a:t>Qui a participé à l’enquête en ligne? </a:t>
            </a:r>
          </a:p>
          <a:p>
            <a:endParaRPr lang="fr-FR" sz="3600" dirty="0">
              <a:solidFill>
                <a:schemeClr val="accent6"/>
              </a:solidFill>
            </a:endParaRPr>
          </a:p>
          <a:p>
            <a:r>
              <a:rPr lang="fr-FR" sz="3600" i="1" dirty="0" err="1">
                <a:solidFill>
                  <a:schemeClr val="accent6"/>
                </a:solidFill>
              </a:rPr>
              <a:t>Wie</a:t>
            </a:r>
            <a:r>
              <a:rPr lang="fr-FR" sz="3600" i="1" dirty="0">
                <a:solidFill>
                  <a:schemeClr val="accent6"/>
                </a:solidFill>
              </a:rPr>
              <a:t> </a:t>
            </a:r>
            <a:r>
              <a:rPr lang="fr-FR" sz="3600" i="1" dirty="0" err="1">
                <a:solidFill>
                  <a:schemeClr val="accent6"/>
                </a:solidFill>
              </a:rPr>
              <a:t>heeft</a:t>
            </a:r>
            <a:r>
              <a:rPr lang="fr-FR" sz="3600" i="1" dirty="0">
                <a:solidFill>
                  <a:schemeClr val="accent6"/>
                </a:solidFill>
              </a:rPr>
              <a:t> </a:t>
            </a:r>
            <a:r>
              <a:rPr lang="fr-FR" sz="3600" i="1" dirty="0" err="1">
                <a:solidFill>
                  <a:schemeClr val="accent6"/>
                </a:solidFill>
              </a:rPr>
              <a:t>deelgenomen</a:t>
            </a:r>
            <a:r>
              <a:rPr lang="fr-FR" sz="3600" i="1" dirty="0">
                <a:solidFill>
                  <a:schemeClr val="accent6"/>
                </a:solidFill>
              </a:rPr>
              <a:t> </a:t>
            </a:r>
            <a:r>
              <a:rPr lang="fr-FR" sz="3600" i="1" dirty="0" err="1">
                <a:solidFill>
                  <a:schemeClr val="accent6"/>
                </a:solidFill>
              </a:rPr>
              <a:t>aan</a:t>
            </a:r>
            <a:r>
              <a:rPr lang="fr-FR" sz="3600" i="1" dirty="0">
                <a:solidFill>
                  <a:schemeClr val="accent6"/>
                </a:solidFill>
              </a:rPr>
              <a:t> de online enquête?  </a:t>
            </a:r>
          </a:p>
        </p:txBody>
      </p:sp>
    </p:spTree>
    <p:extLst>
      <p:ext uri="{BB962C8B-B14F-4D97-AF65-F5344CB8AC3E}">
        <p14:creationId xmlns:p14="http://schemas.microsoft.com/office/powerpoint/2010/main" val="879782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9364B0-4B49-E342-9769-1772694386DC}"/>
              </a:ext>
            </a:extLst>
          </p:cNvPr>
          <p:cNvSpPr>
            <a:spLocks noGrp="1"/>
          </p:cNvSpPr>
          <p:nvPr>
            <p:ph type="title"/>
          </p:nvPr>
        </p:nvSpPr>
        <p:spPr>
          <a:xfrm>
            <a:off x="1703786" y="648450"/>
            <a:ext cx="18443377" cy="3422492"/>
          </a:xfrm>
        </p:spPr>
        <p:txBody>
          <a:bodyPr>
            <a:noAutofit/>
          </a:bodyPr>
          <a:lstStyle/>
          <a:p>
            <a:r>
              <a:rPr lang="fr-BE" sz="3508" dirty="0">
                <a:solidFill>
                  <a:schemeClr val="accent6"/>
                </a:solidFill>
              </a:rPr>
              <a:t>Pensez-vous que les aménagements en vue d’une nouvelle ligne de tram (matériaux - herbe, pavés, asphalte -, largeur de la voirie, largeur du site propre) doivent permettre la circulation des trams comme des bus ? </a:t>
            </a:r>
            <a:br>
              <a:rPr lang="fr-BE" sz="3508" dirty="0">
                <a:solidFill>
                  <a:schemeClr val="accent6"/>
                </a:solidFill>
              </a:rPr>
            </a:br>
            <a:br>
              <a:rPr lang="fr-BE" sz="3508" dirty="0">
                <a:solidFill>
                  <a:schemeClr val="accent6"/>
                </a:solidFill>
              </a:rPr>
            </a:br>
            <a:r>
              <a:rPr lang="fr-BE" sz="3508" dirty="0" err="1">
                <a:solidFill>
                  <a:schemeClr val="accent6"/>
                </a:solidFill>
              </a:rPr>
              <a:t>Vindt</a:t>
            </a:r>
            <a:r>
              <a:rPr lang="fr-BE" sz="3508" dirty="0">
                <a:solidFill>
                  <a:schemeClr val="accent6"/>
                </a:solidFill>
              </a:rPr>
              <a:t> u </a:t>
            </a:r>
            <a:r>
              <a:rPr lang="fr-BE" sz="3508" dirty="0" err="1">
                <a:solidFill>
                  <a:schemeClr val="accent6"/>
                </a:solidFill>
              </a:rPr>
              <a:t>dat</a:t>
            </a:r>
            <a:r>
              <a:rPr lang="fr-BE" sz="3508" dirty="0">
                <a:solidFill>
                  <a:schemeClr val="accent6"/>
                </a:solidFill>
              </a:rPr>
              <a:t> de </a:t>
            </a:r>
            <a:r>
              <a:rPr lang="fr-BE" sz="3508" dirty="0" err="1">
                <a:solidFill>
                  <a:schemeClr val="accent6"/>
                </a:solidFill>
              </a:rPr>
              <a:t>aanleg</a:t>
            </a:r>
            <a:r>
              <a:rPr lang="fr-BE" sz="3508" dirty="0">
                <a:solidFill>
                  <a:schemeClr val="accent6"/>
                </a:solidFill>
              </a:rPr>
              <a:t> van </a:t>
            </a:r>
            <a:r>
              <a:rPr lang="fr-BE" sz="3508" dirty="0" err="1">
                <a:solidFill>
                  <a:schemeClr val="accent6"/>
                </a:solidFill>
              </a:rPr>
              <a:t>een</a:t>
            </a:r>
            <a:r>
              <a:rPr lang="fr-BE" sz="3508" dirty="0">
                <a:solidFill>
                  <a:schemeClr val="accent6"/>
                </a:solidFill>
              </a:rPr>
              <a:t> </a:t>
            </a:r>
            <a:r>
              <a:rPr lang="fr-BE" sz="3508" dirty="0" err="1">
                <a:solidFill>
                  <a:schemeClr val="accent6"/>
                </a:solidFill>
              </a:rPr>
              <a:t>nieuwe</a:t>
            </a:r>
            <a:r>
              <a:rPr lang="fr-BE" sz="3508" dirty="0">
                <a:solidFill>
                  <a:schemeClr val="accent6"/>
                </a:solidFill>
              </a:rPr>
              <a:t> </a:t>
            </a:r>
            <a:r>
              <a:rPr lang="fr-BE" sz="3508" dirty="0" err="1">
                <a:solidFill>
                  <a:schemeClr val="accent6"/>
                </a:solidFill>
              </a:rPr>
              <a:t>tramlijn</a:t>
            </a:r>
            <a:r>
              <a:rPr lang="fr-BE" sz="3508" dirty="0">
                <a:solidFill>
                  <a:schemeClr val="accent6"/>
                </a:solidFill>
              </a:rPr>
              <a:t> (</a:t>
            </a:r>
            <a:r>
              <a:rPr lang="fr-BE" sz="3508" dirty="0" err="1">
                <a:solidFill>
                  <a:schemeClr val="accent6"/>
                </a:solidFill>
              </a:rPr>
              <a:t>materiaal</a:t>
            </a:r>
            <a:r>
              <a:rPr lang="fr-BE" sz="3508" dirty="0">
                <a:solidFill>
                  <a:schemeClr val="accent6"/>
                </a:solidFill>
              </a:rPr>
              <a:t> </a:t>
            </a:r>
            <a:r>
              <a:rPr lang="fr-BE" sz="3508" dirty="0" err="1">
                <a:solidFill>
                  <a:schemeClr val="accent6"/>
                </a:solidFill>
              </a:rPr>
              <a:t>bij</a:t>
            </a:r>
            <a:r>
              <a:rPr lang="fr-BE" sz="3508" dirty="0">
                <a:solidFill>
                  <a:schemeClr val="accent6"/>
                </a:solidFill>
              </a:rPr>
              <a:t> de </a:t>
            </a:r>
            <a:r>
              <a:rPr lang="fr-BE" sz="3508" dirty="0" err="1">
                <a:solidFill>
                  <a:schemeClr val="accent6"/>
                </a:solidFill>
              </a:rPr>
              <a:t>inrichting</a:t>
            </a:r>
            <a:r>
              <a:rPr lang="fr-BE" sz="3508" dirty="0">
                <a:solidFill>
                  <a:schemeClr val="accent6"/>
                </a:solidFill>
              </a:rPr>
              <a:t> - gras, </a:t>
            </a:r>
            <a:r>
              <a:rPr lang="fr-BE" sz="3508" dirty="0" err="1">
                <a:solidFill>
                  <a:schemeClr val="accent6"/>
                </a:solidFill>
              </a:rPr>
              <a:t>steen</a:t>
            </a:r>
            <a:r>
              <a:rPr lang="fr-BE" sz="3508" dirty="0">
                <a:solidFill>
                  <a:schemeClr val="accent6"/>
                </a:solidFill>
              </a:rPr>
              <a:t>, </a:t>
            </a:r>
            <a:r>
              <a:rPr lang="fr-BE" sz="3508" dirty="0" err="1">
                <a:solidFill>
                  <a:schemeClr val="accent6"/>
                </a:solidFill>
              </a:rPr>
              <a:t>asfalt</a:t>
            </a:r>
            <a:r>
              <a:rPr lang="fr-BE" sz="3508" dirty="0">
                <a:solidFill>
                  <a:schemeClr val="accent6"/>
                </a:solidFill>
              </a:rPr>
              <a:t>, </a:t>
            </a:r>
            <a:r>
              <a:rPr lang="fr-BE" sz="3508" dirty="0" err="1">
                <a:solidFill>
                  <a:schemeClr val="accent6"/>
                </a:solidFill>
              </a:rPr>
              <a:t>enz</a:t>
            </a:r>
            <a:r>
              <a:rPr lang="fr-BE" sz="3508" dirty="0">
                <a:solidFill>
                  <a:schemeClr val="accent6"/>
                </a:solidFill>
              </a:rPr>
              <a:t>.-, </a:t>
            </a:r>
            <a:r>
              <a:rPr lang="fr-BE" sz="3508" dirty="0" err="1">
                <a:solidFill>
                  <a:schemeClr val="accent6"/>
                </a:solidFill>
              </a:rPr>
              <a:t>breedte</a:t>
            </a:r>
            <a:r>
              <a:rPr lang="fr-BE" sz="3508" dirty="0">
                <a:solidFill>
                  <a:schemeClr val="accent6"/>
                </a:solidFill>
              </a:rPr>
              <a:t> van de </a:t>
            </a:r>
            <a:r>
              <a:rPr lang="fr-BE" sz="3508" dirty="0" err="1">
                <a:solidFill>
                  <a:schemeClr val="accent6"/>
                </a:solidFill>
              </a:rPr>
              <a:t>weg</a:t>
            </a:r>
            <a:r>
              <a:rPr lang="fr-BE" sz="3508" dirty="0">
                <a:solidFill>
                  <a:schemeClr val="accent6"/>
                </a:solidFill>
              </a:rPr>
              <a:t>, </a:t>
            </a:r>
            <a:r>
              <a:rPr lang="fr-BE" sz="3508" dirty="0" err="1">
                <a:solidFill>
                  <a:schemeClr val="accent6"/>
                </a:solidFill>
              </a:rPr>
              <a:t>breedte</a:t>
            </a:r>
            <a:r>
              <a:rPr lang="fr-BE" sz="3508" dirty="0">
                <a:solidFill>
                  <a:schemeClr val="accent6"/>
                </a:solidFill>
              </a:rPr>
              <a:t> van de </a:t>
            </a:r>
            <a:r>
              <a:rPr lang="fr-BE" sz="3508" dirty="0" err="1">
                <a:solidFill>
                  <a:schemeClr val="accent6"/>
                </a:solidFill>
              </a:rPr>
              <a:t>eigen</a:t>
            </a:r>
            <a:r>
              <a:rPr lang="fr-BE" sz="3508" dirty="0">
                <a:solidFill>
                  <a:schemeClr val="accent6"/>
                </a:solidFill>
              </a:rPr>
              <a:t> </a:t>
            </a:r>
            <a:r>
              <a:rPr lang="fr-BE" sz="3508" dirty="0" err="1">
                <a:solidFill>
                  <a:schemeClr val="accent6"/>
                </a:solidFill>
              </a:rPr>
              <a:t>bedding</a:t>
            </a:r>
            <a:r>
              <a:rPr lang="fr-BE" sz="3508" dirty="0">
                <a:solidFill>
                  <a:schemeClr val="accent6"/>
                </a:solidFill>
              </a:rPr>
              <a:t>) de </a:t>
            </a:r>
            <a:r>
              <a:rPr lang="fr-BE" sz="3508" dirty="0" err="1">
                <a:solidFill>
                  <a:schemeClr val="accent6"/>
                </a:solidFill>
              </a:rPr>
              <a:t>circulatie</a:t>
            </a:r>
            <a:r>
              <a:rPr lang="fr-BE" sz="3508" dirty="0">
                <a:solidFill>
                  <a:schemeClr val="accent6"/>
                </a:solidFill>
              </a:rPr>
              <a:t> van </a:t>
            </a:r>
            <a:r>
              <a:rPr lang="fr-BE" sz="3508" dirty="0" err="1">
                <a:solidFill>
                  <a:schemeClr val="accent6"/>
                </a:solidFill>
              </a:rPr>
              <a:t>zowel</a:t>
            </a:r>
            <a:r>
              <a:rPr lang="fr-BE" sz="3508" dirty="0">
                <a:solidFill>
                  <a:schemeClr val="accent6"/>
                </a:solidFill>
              </a:rPr>
              <a:t> trams </a:t>
            </a:r>
            <a:r>
              <a:rPr lang="fr-BE" sz="3508" dirty="0" err="1">
                <a:solidFill>
                  <a:schemeClr val="accent6"/>
                </a:solidFill>
              </a:rPr>
              <a:t>als</a:t>
            </a:r>
            <a:r>
              <a:rPr lang="fr-BE" sz="3508" dirty="0">
                <a:solidFill>
                  <a:schemeClr val="accent6"/>
                </a:solidFill>
              </a:rPr>
              <a:t> </a:t>
            </a:r>
            <a:r>
              <a:rPr lang="fr-BE" sz="3508" dirty="0" err="1">
                <a:solidFill>
                  <a:schemeClr val="accent6"/>
                </a:solidFill>
              </a:rPr>
              <a:t>bussen</a:t>
            </a:r>
            <a:r>
              <a:rPr lang="fr-BE" sz="3508" dirty="0">
                <a:solidFill>
                  <a:schemeClr val="accent6"/>
                </a:solidFill>
              </a:rPr>
              <a:t> </a:t>
            </a:r>
            <a:r>
              <a:rPr lang="fr-BE" sz="3508" dirty="0" err="1">
                <a:solidFill>
                  <a:schemeClr val="accent6"/>
                </a:solidFill>
              </a:rPr>
              <a:t>mogelijk</a:t>
            </a:r>
            <a:r>
              <a:rPr lang="fr-BE" sz="3508" dirty="0">
                <a:solidFill>
                  <a:schemeClr val="accent6"/>
                </a:solidFill>
              </a:rPr>
              <a:t> </a:t>
            </a:r>
            <a:r>
              <a:rPr lang="fr-BE" sz="3508" dirty="0" err="1">
                <a:solidFill>
                  <a:schemeClr val="accent6"/>
                </a:solidFill>
              </a:rPr>
              <a:t>moet</a:t>
            </a:r>
            <a:r>
              <a:rPr lang="fr-BE" sz="3508" dirty="0">
                <a:solidFill>
                  <a:schemeClr val="accent6"/>
                </a:solidFill>
              </a:rPr>
              <a:t> </a:t>
            </a:r>
            <a:r>
              <a:rPr lang="fr-BE" sz="3508" dirty="0" err="1">
                <a:solidFill>
                  <a:schemeClr val="accent6"/>
                </a:solidFill>
              </a:rPr>
              <a:t>maken</a:t>
            </a:r>
            <a:r>
              <a:rPr lang="fr-BE" sz="3508" dirty="0">
                <a:solidFill>
                  <a:schemeClr val="accent6"/>
                </a:solidFill>
              </a:rPr>
              <a:t>?</a:t>
            </a:r>
            <a:endParaRPr lang="fr-FR" sz="3508" b="1" dirty="0">
              <a:solidFill>
                <a:schemeClr val="accent6"/>
              </a:solidFill>
            </a:endParaRPr>
          </a:p>
        </p:txBody>
      </p:sp>
      <p:graphicFrame>
        <p:nvGraphicFramePr>
          <p:cNvPr id="9" name="Graphique 8">
            <a:extLst>
              <a:ext uri="{FF2B5EF4-FFF2-40B4-BE49-F238E27FC236}">
                <a16:creationId xmlns:a16="http://schemas.microsoft.com/office/drawing/2014/main" id="{11BED481-20B6-E843-84B2-04EC1DA10C3B}"/>
              </a:ext>
            </a:extLst>
          </p:cNvPr>
          <p:cNvGraphicFramePr/>
          <p:nvPr>
            <p:extLst>
              <p:ext uri="{D42A27DB-BD31-4B8C-83A1-F6EECF244321}">
                <p14:modId xmlns:p14="http://schemas.microsoft.com/office/powerpoint/2010/main" val="1116849417"/>
              </p:ext>
            </p:extLst>
          </p:nvPr>
        </p:nvGraphicFramePr>
        <p:xfrm>
          <a:off x="1054936" y="5608419"/>
          <a:ext cx="9235932" cy="6275890"/>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re 1">
            <a:extLst>
              <a:ext uri="{FF2B5EF4-FFF2-40B4-BE49-F238E27FC236}">
                <a16:creationId xmlns:a16="http://schemas.microsoft.com/office/drawing/2014/main" id="{D7EDC11C-8562-2E45-8CBA-66339928C461}"/>
              </a:ext>
            </a:extLst>
          </p:cNvPr>
          <p:cNvSpPr txBox="1">
            <a:spLocks/>
          </p:cNvSpPr>
          <p:nvPr/>
        </p:nvSpPr>
        <p:spPr>
          <a:xfrm>
            <a:off x="1703786" y="11734908"/>
            <a:ext cx="8760548" cy="548767"/>
          </a:xfrm>
          <a:prstGeom prst="rect">
            <a:avLst/>
          </a:prstGeom>
        </p:spPr>
        <p:txBody>
          <a:bodyPr vert="horz" lIns="160377" tIns="80189" rIns="160377" bIns="801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la rencontre citoyenne du 18/09/19  - </a:t>
            </a:r>
            <a:r>
              <a:rPr lang="fr-FR" sz="1579" dirty="0" err="1"/>
              <a:t>Resultaten</a:t>
            </a:r>
            <a:r>
              <a:rPr lang="fr-FR" sz="1579" dirty="0"/>
              <a:t>  van de </a:t>
            </a:r>
            <a:r>
              <a:rPr lang="fr-BE" sz="1579" dirty="0" err="1"/>
              <a:t>Burgerbijeenkomst</a:t>
            </a:r>
            <a:r>
              <a:rPr lang="fr-BE" sz="1579" dirty="0"/>
              <a:t> 18/09/19</a:t>
            </a:r>
            <a:endParaRPr lang="fr-FR" sz="1579" dirty="0"/>
          </a:p>
        </p:txBody>
      </p:sp>
      <p:sp>
        <p:nvSpPr>
          <p:cNvPr id="11" name="Titre 1">
            <a:extLst>
              <a:ext uri="{FF2B5EF4-FFF2-40B4-BE49-F238E27FC236}">
                <a16:creationId xmlns:a16="http://schemas.microsoft.com/office/drawing/2014/main" id="{8DE46467-0F37-8C4C-9D33-B8005460BC46}"/>
              </a:ext>
            </a:extLst>
          </p:cNvPr>
          <p:cNvSpPr txBox="1">
            <a:spLocks/>
          </p:cNvSpPr>
          <p:nvPr/>
        </p:nvSpPr>
        <p:spPr>
          <a:xfrm>
            <a:off x="13076254" y="11857313"/>
            <a:ext cx="6218013" cy="426362"/>
          </a:xfrm>
          <a:prstGeom prst="rect">
            <a:avLst/>
          </a:prstGeom>
        </p:spPr>
        <p:txBody>
          <a:bodyPr vert="horz" lIns="160377" tIns="80189" rIns="160377" bIns="801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l’enquête en ligne  - </a:t>
            </a:r>
            <a:r>
              <a:rPr lang="fr-FR" sz="1579" dirty="0" err="1"/>
              <a:t>Resultaten</a:t>
            </a:r>
            <a:r>
              <a:rPr lang="fr-FR" sz="1579" dirty="0"/>
              <a:t> </a:t>
            </a:r>
            <a:r>
              <a:rPr lang="fr-BE" sz="1579" dirty="0"/>
              <a:t>van het online enquête</a:t>
            </a:r>
            <a:endParaRPr lang="fr-FR" sz="1579" dirty="0"/>
          </a:p>
        </p:txBody>
      </p:sp>
      <p:pic>
        <p:nvPicPr>
          <p:cNvPr id="23" name="Image 22">
            <a:extLst>
              <a:ext uri="{FF2B5EF4-FFF2-40B4-BE49-F238E27FC236}">
                <a16:creationId xmlns:a16="http://schemas.microsoft.com/office/drawing/2014/main" id="{3BCE348E-CF64-EE44-9B69-8F44DF696973}"/>
              </a:ext>
            </a:extLst>
          </p:cNvPr>
          <p:cNvPicPr>
            <a:picLocks noChangeAspect="1"/>
          </p:cNvPicPr>
          <p:nvPr/>
        </p:nvPicPr>
        <p:blipFill>
          <a:blip r:embed="rId3"/>
          <a:stretch>
            <a:fillRect/>
          </a:stretch>
        </p:blipFill>
        <p:spPr>
          <a:xfrm>
            <a:off x="8619832" y="13421787"/>
            <a:ext cx="1523145" cy="761572"/>
          </a:xfrm>
          <a:prstGeom prst="rect">
            <a:avLst/>
          </a:prstGeom>
        </p:spPr>
      </p:pic>
      <p:pic>
        <p:nvPicPr>
          <p:cNvPr id="24" name="Image 23">
            <a:extLst>
              <a:ext uri="{FF2B5EF4-FFF2-40B4-BE49-F238E27FC236}">
                <a16:creationId xmlns:a16="http://schemas.microsoft.com/office/drawing/2014/main" id="{EC5B99FF-FB85-3A46-BF1F-4E30CDC6A7F0}"/>
              </a:ext>
            </a:extLst>
          </p:cNvPr>
          <p:cNvPicPr>
            <a:picLocks noChangeAspect="1"/>
          </p:cNvPicPr>
          <p:nvPr/>
        </p:nvPicPr>
        <p:blipFill>
          <a:blip r:embed="rId4"/>
          <a:stretch>
            <a:fillRect/>
          </a:stretch>
        </p:blipFill>
        <p:spPr>
          <a:xfrm>
            <a:off x="6084060" y="13421787"/>
            <a:ext cx="1772177" cy="761572"/>
          </a:xfrm>
          <a:prstGeom prst="rect">
            <a:avLst/>
          </a:prstGeom>
        </p:spPr>
      </p:pic>
      <p:pic>
        <p:nvPicPr>
          <p:cNvPr id="25" name="Image 24">
            <a:extLst>
              <a:ext uri="{FF2B5EF4-FFF2-40B4-BE49-F238E27FC236}">
                <a16:creationId xmlns:a16="http://schemas.microsoft.com/office/drawing/2014/main" id="{8A121E18-25A7-074D-9611-6FEC69F248EF}"/>
              </a:ext>
            </a:extLst>
          </p:cNvPr>
          <p:cNvPicPr>
            <a:picLocks noChangeAspect="1"/>
          </p:cNvPicPr>
          <p:nvPr/>
        </p:nvPicPr>
        <p:blipFill>
          <a:blip r:embed="rId5"/>
          <a:stretch>
            <a:fillRect/>
          </a:stretch>
        </p:blipFill>
        <p:spPr>
          <a:xfrm>
            <a:off x="10852945" y="13421786"/>
            <a:ext cx="4446617" cy="761574"/>
          </a:xfrm>
          <a:prstGeom prst="rect">
            <a:avLst/>
          </a:prstGeom>
        </p:spPr>
      </p:pic>
      <p:sp>
        <p:nvSpPr>
          <p:cNvPr id="12" name="Zone de texte 1">
            <a:extLst>
              <a:ext uri="{FF2B5EF4-FFF2-40B4-BE49-F238E27FC236}">
                <a16:creationId xmlns:a16="http://schemas.microsoft.com/office/drawing/2014/main" id="{C6BB2F8F-0C1D-3849-B800-138B1EB5828D}"/>
              </a:ext>
            </a:extLst>
          </p:cNvPr>
          <p:cNvSpPr txBox="1"/>
          <p:nvPr/>
        </p:nvSpPr>
        <p:spPr>
          <a:xfrm>
            <a:off x="14181891" y="5456438"/>
            <a:ext cx="3968918" cy="2926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600" dirty="0"/>
              <a:t>Nombre de votes  / </a:t>
            </a:r>
            <a:r>
              <a:rPr lang="fr-FR" sz="1600" dirty="0" err="1"/>
              <a:t>Aantal</a:t>
            </a:r>
            <a:r>
              <a:rPr lang="fr-FR" sz="1600" dirty="0"/>
              <a:t> </a:t>
            </a:r>
            <a:r>
              <a:rPr lang="fr-FR" sz="1600" dirty="0" err="1"/>
              <a:t>stemmen</a:t>
            </a:r>
            <a:endParaRPr lang="fr-FR" sz="1600" dirty="0"/>
          </a:p>
        </p:txBody>
      </p:sp>
      <p:graphicFrame>
        <p:nvGraphicFramePr>
          <p:cNvPr id="14" name="Graphique 13">
            <a:extLst>
              <a:ext uri="{FF2B5EF4-FFF2-40B4-BE49-F238E27FC236}">
                <a16:creationId xmlns:a16="http://schemas.microsoft.com/office/drawing/2014/main" id="{CF6904A5-07FB-D24B-BF02-81E1EA102E37}"/>
              </a:ext>
            </a:extLst>
          </p:cNvPr>
          <p:cNvGraphicFramePr/>
          <p:nvPr>
            <p:extLst>
              <p:ext uri="{D42A27DB-BD31-4B8C-83A1-F6EECF244321}">
                <p14:modId xmlns:p14="http://schemas.microsoft.com/office/powerpoint/2010/main" val="3659274893"/>
              </p:ext>
            </p:extLst>
          </p:nvPr>
        </p:nvGraphicFramePr>
        <p:xfrm>
          <a:off x="10290867" y="5815319"/>
          <a:ext cx="9770521" cy="606898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44533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A56B598-A962-6247-A9CB-523D780A2AE3}"/>
              </a:ext>
            </a:extLst>
          </p:cNvPr>
          <p:cNvPicPr>
            <a:picLocks noChangeAspect="1"/>
          </p:cNvPicPr>
          <p:nvPr/>
        </p:nvPicPr>
        <p:blipFill>
          <a:blip r:embed="rId2"/>
          <a:stretch>
            <a:fillRect/>
          </a:stretch>
        </p:blipFill>
        <p:spPr>
          <a:xfrm>
            <a:off x="8252373" y="12147340"/>
            <a:ext cx="1851131" cy="925566"/>
          </a:xfrm>
          <a:prstGeom prst="rect">
            <a:avLst/>
          </a:prstGeom>
        </p:spPr>
      </p:pic>
      <p:pic>
        <p:nvPicPr>
          <p:cNvPr id="7" name="Image 6">
            <a:extLst>
              <a:ext uri="{FF2B5EF4-FFF2-40B4-BE49-F238E27FC236}">
                <a16:creationId xmlns:a16="http://schemas.microsoft.com/office/drawing/2014/main" id="{1E0B17BD-6779-AB42-B9A3-EBB19D2D1356}"/>
              </a:ext>
            </a:extLst>
          </p:cNvPr>
          <p:cNvPicPr>
            <a:picLocks noChangeAspect="1"/>
          </p:cNvPicPr>
          <p:nvPr/>
        </p:nvPicPr>
        <p:blipFill>
          <a:blip r:embed="rId3"/>
          <a:stretch>
            <a:fillRect/>
          </a:stretch>
        </p:blipFill>
        <p:spPr>
          <a:xfrm>
            <a:off x="5716602" y="12147340"/>
            <a:ext cx="2153788" cy="925566"/>
          </a:xfrm>
          <a:prstGeom prst="rect">
            <a:avLst/>
          </a:prstGeom>
        </p:spPr>
      </p:pic>
      <p:pic>
        <p:nvPicPr>
          <p:cNvPr id="9" name="Image 8">
            <a:extLst>
              <a:ext uri="{FF2B5EF4-FFF2-40B4-BE49-F238E27FC236}">
                <a16:creationId xmlns:a16="http://schemas.microsoft.com/office/drawing/2014/main" id="{949A1043-1B41-944B-A495-D7704B9ECD44}"/>
              </a:ext>
            </a:extLst>
          </p:cNvPr>
          <p:cNvPicPr>
            <a:picLocks noChangeAspect="1"/>
          </p:cNvPicPr>
          <p:nvPr/>
        </p:nvPicPr>
        <p:blipFill>
          <a:blip r:embed="rId4"/>
          <a:stretch>
            <a:fillRect/>
          </a:stretch>
        </p:blipFill>
        <p:spPr>
          <a:xfrm>
            <a:off x="10485487" y="12147339"/>
            <a:ext cx="5404127" cy="925568"/>
          </a:xfrm>
          <a:prstGeom prst="rect">
            <a:avLst/>
          </a:prstGeom>
        </p:spPr>
      </p:pic>
      <p:pic>
        <p:nvPicPr>
          <p:cNvPr id="13" name="Image 12">
            <a:extLst>
              <a:ext uri="{FF2B5EF4-FFF2-40B4-BE49-F238E27FC236}">
                <a16:creationId xmlns:a16="http://schemas.microsoft.com/office/drawing/2014/main" id="{6EC0BDF7-C6C8-514D-9DEE-6CE979E8FFB0}"/>
              </a:ext>
            </a:extLst>
          </p:cNvPr>
          <p:cNvPicPr>
            <a:picLocks noChangeAspect="1"/>
          </p:cNvPicPr>
          <p:nvPr/>
        </p:nvPicPr>
        <p:blipFill>
          <a:blip r:embed="rId5"/>
          <a:stretch>
            <a:fillRect/>
          </a:stretch>
        </p:blipFill>
        <p:spPr>
          <a:xfrm>
            <a:off x="12385664" y="8901908"/>
            <a:ext cx="801886" cy="245021"/>
          </a:xfrm>
          <a:prstGeom prst="rect">
            <a:avLst/>
          </a:prstGeom>
        </p:spPr>
      </p:pic>
      <p:graphicFrame>
        <p:nvGraphicFramePr>
          <p:cNvPr id="19" name="Graphique 18">
            <a:extLst>
              <a:ext uri="{FF2B5EF4-FFF2-40B4-BE49-F238E27FC236}">
                <a16:creationId xmlns:a16="http://schemas.microsoft.com/office/drawing/2014/main" id="{33FA0894-6B1E-7947-86D7-ED42CDDFC39A}"/>
              </a:ext>
            </a:extLst>
          </p:cNvPr>
          <p:cNvGraphicFramePr/>
          <p:nvPr>
            <p:extLst>
              <p:ext uri="{D42A27DB-BD31-4B8C-83A1-F6EECF244321}">
                <p14:modId xmlns:p14="http://schemas.microsoft.com/office/powerpoint/2010/main" val="605300489"/>
              </p:ext>
            </p:extLst>
          </p:nvPr>
        </p:nvGraphicFramePr>
        <p:xfrm>
          <a:off x="1163667" y="4983725"/>
          <a:ext cx="9883090" cy="6233709"/>
        </p:xfrm>
        <a:graphic>
          <a:graphicData uri="http://schemas.openxmlformats.org/drawingml/2006/chart">
            <c:chart xmlns:c="http://schemas.openxmlformats.org/drawingml/2006/chart" xmlns:r="http://schemas.openxmlformats.org/officeDocument/2006/relationships" r:id="rId6"/>
          </a:graphicData>
        </a:graphic>
      </p:graphicFrame>
      <p:sp>
        <p:nvSpPr>
          <p:cNvPr id="20" name="ZoneTexte 19">
            <a:extLst>
              <a:ext uri="{FF2B5EF4-FFF2-40B4-BE49-F238E27FC236}">
                <a16:creationId xmlns:a16="http://schemas.microsoft.com/office/drawing/2014/main" id="{22E810E9-7906-144B-B256-5ABAC63B1733}"/>
              </a:ext>
            </a:extLst>
          </p:cNvPr>
          <p:cNvSpPr txBox="1"/>
          <p:nvPr/>
        </p:nvSpPr>
        <p:spPr>
          <a:xfrm>
            <a:off x="1079360" y="1136328"/>
            <a:ext cx="19934793" cy="2204258"/>
          </a:xfrm>
          <a:prstGeom prst="rect">
            <a:avLst/>
          </a:prstGeom>
          <a:noFill/>
        </p:spPr>
        <p:txBody>
          <a:bodyPr wrap="square" rtlCol="0">
            <a:spAutoFit/>
          </a:bodyPr>
          <a:lstStyle/>
          <a:p>
            <a:r>
              <a:rPr lang="fr-BE" sz="3508" dirty="0">
                <a:solidFill>
                  <a:schemeClr val="accent6"/>
                </a:solidFill>
              </a:rPr>
              <a:t>Le fait que la nouvelle ligne de tram soit confortable (capacité́ importante) </a:t>
            </a:r>
          </a:p>
          <a:p>
            <a:r>
              <a:rPr lang="fr-BE" sz="3508" dirty="0">
                <a:solidFill>
                  <a:schemeClr val="accent6"/>
                </a:solidFill>
              </a:rPr>
              <a:t>et directe (peu de correspondances) est pour vous … </a:t>
            </a:r>
          </a:p>
          <a:p>
            <a:endParaRPr lang="fr-BE" sz="3200" dirty="0">
              <a:solidFill>
                <a:schemeClr val="accent6"/>
              </a:solidFill>
            </a:endParaRPr>
          </a:p>
          <a:p>
            <a:r>
              <a:rPr lang="fr-BE" sz="3508" dirty="0">
                <a:solidFill>
                  <a:schemeClr val="accent6"/>
                </a:solidFill>
              </a:rPr>
              <a:t>Het </a:t>
            </a:r>
            <a:r>
              <a:rPr lang="fr-BE" sz="3508" dirty="0" err="1">
                <a:solidFill>
                  <a:schemeClr val="accent6"/>
                </a:solidFill>
              </a:rPr>
              <a:t>feit</a:t>
            </a:r>
            <a:r>
              <a:rPr lang="fr-BE" sz="3508" dirty="0">
                <a:solidFill>
                  <a:schemeClr val="accent6"/>
                </a:solidFill>
              </a:rPr>
              <a:t> </a:t>
            </a:r>
            <a:r>
              <a:rPr lang="fr-BE" sz="3508" dirty="0" err="1">
                <a:solidFill>
                  <a:schemeClr val="accent6"/>
                </a:solidFill>
              </a:rPr>
              <a:t>dat</a:t>
            </a:r>
            <a:r>
              <a:rPr lang="fr-BE" sz="3508" dirty="0">
                <a:solidFill>
                  <a:schemeClr val="accent6"/>
                </a:solidFill>
              </a:rPr>
              <a:t> de </a:t>
            </a:r>
            <a:r>
              <a:rPr lang="fr-BE" sz="3508" dirty="0" err="1">
                <a:solidFill>
                  <a:schemeClr val="accent6"/>
                </a:solidFill>
              </a:rPr>
              <a:t>nieuwe</a:t>
            </a:r>
            <a:r>
              <a:rPr lang="fr-BE" sz="3508" dirty="0">
                <a:solidFill>
                  <a:schemeClr val="accent6"/>
                </a:solidFill>
              </a:rPr>
              <a:t> </a:t>
            </a:r>
            <a:r>
              <a:rPr lang="fr-BE" sz="3508" dirty="0" err="1">
                <a:solidFill>
                  <a:schemeClr val="accent6"/>
                </a:solidFill>
              </a:rPr>
              <a:t>tramlijn</a:t>
            </a:r>
            <a:r>
              <a:rPr lang="fr-BE" sz="3508" dirty="0">
                <a:solidFill>
                  <a:schemeClr val="accent6"/>
                </a:solidFill>
              </a:rPr>
              <a:t> </a:t>
            </a:r>
            <a:r>
              <a:rPr lang="fr-BE" sz="3508" dirty="0" err="1">
                <a:solidFill>
                  <a:schemeClr val="accent6"/>
                </a:solidFill>
              </a:rPr>
              <a:t>comfortabel</a:t>
            </a:r>
            <a:r>
              <a:rPr lang="fr-BE" sz="3508" dirty="0">
                <a:solidFill>
                  <a:schemeClr val="accent6"/>
                </a:solidFill>
              </a:rPr>
              <a:t> (</a:t>
            </a:r>
            <a:r>
              <a:rPr lang="fr-BE" sz="3508" dirty="0" err="1">
                <a:solidFill>
                  <a:schemeClr val="accent6"/>
                </a:solidFill>
              </a:rPr>
              <a:t>grote</a:t>
            </a:r>
            <a:r>
              <a:rPr lang="fr-BE" sz="3508" dirty="0">
                <a:solidFill>
                  <a:schemeClr val="accent6"/>
                </a:solidFill>
              </a:rPr>
              <a:t> </a:t>
            </a:r>
            <a:r>
              <a:rPr lang="fr-BE" sz="3508" dirty="0" err="1">
                <a:solidFill>
                  <a:schemeClr val="accent6"/>
                </a:solidFill>
              </a:rPr>
              <a:t>capaciteit</a:t>
            </a:r>
            <a:r>
              <a:rPr lang="fr-BE" sz="3508" dirty="0">
                <a:solidFill>
                  <a:schemeClr val="accent6"/>
                </a:solidFill>
              </a:rPr>
              <a:t>) en direct (</a:t>
            </a:r>
            <a:r>
              <a:rPr lang="fr-BE" sz="3508" dirty="0" err="1">
                <a:solidFill>
                  <a:schemeClr val="accent6"/>
                </a:solidFill>
              </a:rPr>
              <a:t>weinig</a:t>
            </a:r>
            <a:r>
              <a:rPr lang="fr-BE" sz="3508" dirty="0">
                <a:solidFill>
                  <a:schemeClr val="accent6"/>
                </a:solidFill>
              </a:rPr>
              <a:t> </a:t>
            </a:r>
            <a:r>
              <a:rPr lang="fr-BE" sz="3508" dirty="0" err="1">
                <a:solidFill>
                  <a:schemeClr val="accent6"/>
                </a:solidFill>
              </a:rPr>
              <a:t>overstappen</a:t>
            </a:r>
            <a:r>
              <a:rPr lang="fr-BE" sz="3508" dirty="0">
                <a:solidFill>
                  <a:schemeClr val="accent6"/>
                </a:solidFill>
              </a:rPr>
              <a:t>) </a:t>
            </a:r>
            <a:r>
              <a:rPr lang="fr-BE" sz="3508" dirty="0" err="1">
                <a:solidFill>
                  <a:schemeClr val="accent6"/>
                </a:solidFill>
              </a:rPr>
              <a:t>is</a:t>
            </a:r>
            <a:r>
              <a:rPr lang="fr-BE" sz="3508" dirty="0">
                <a:solidFill>
                  <a:schemeClr val="accent6"/>
                </a:solidFill>
              </a:rPr>
              <a:t>, </a:t>
            </a:r>
            <a:r>
              <a:rPr lang="fr-BE" sz="3508" dirty="0" err="1">
                <a:solidFill>
                  <a:schemeClr val="accent6"/>
                </a:solidFill>
              </a:rPr>
              <a:t>vindt</a:t>
            </a:r>
            <a:r>
              <a:rPr lang="fr-BE" sz="3508" dirty="0">
                <a:solidFill>
                  <a:schemeClr val="accent6"/>
                </a:solidFill>
              </a:rPr>
              <a:t> u … </a:t>
            </a:r>
          </a:p>
        </p:txBody>
      </p:sp>
      <p:sp>
        <p:nvSpPr>
          <p:cNvPr id="23" name="Rectangle 22">
            <a:extLst>
              <a:ext uri="{FF2B5EF4-FFF2-40B4-BE49-F238E27FC236}">
                <a16:creationId xmlns:a16="http://schemas.microsoft.com/office/drawing/2014/main" id="{A3AA7167-C2A1-5C47-84E5-843CC9644131}"/>
              </a:ext>
            </a:extLst>
          </p:cNvPr>
          <p:cNvSpPr/>
          <p:nvPr/>
        </p:nvSpPr>
        <p:spPr>
          <a:xfrm>
            <a:off x="14605830" y="4504065"/>
            <a:ext cx="3166251" cy="335348"/>
          </a:xfrm>
          <a:prstGeom prst="rect">
            <a:avLst/>
          </a:prstGeom>
        </p:spPr>
        <p:txBody>
          <a:bodyPr wrap="none">
            <a:spAutoFit/>
          </a:bodyPr>
          <a:lstStyle/>
          <a:p>
            <a:r>
              <a:rPr lang="fr-FR" sz="1579" dirty="0"/>
              <a:t>Nombre de votes  / </a:t>
            </a:r>
            <a:r>
              <a:rPr lang="fr-FR" sz="1579" dirty="0" err="1"/>
              <a:t>Aantal</a:t>
            </a:r>
            <a:r>
              <a:rPr lang="fr-FR" sz="1579" dirty="0"/>
              <a:t> </a:t>
            </a:r>
            <a:r>
              <a:rPr lang="fr-FR" sz="1579" dirty="0" err="1"/>
              <a:t>stemmen</a:t>
            </a:r>
            <a:endParaRPr lang="fr-FR" sz="1579" dirty="0"/>
          </a:p>
        </p:txBody>
      </p:sp>
      <p:sp>
        <p:nvSpPr>
          <p:cNvPr id="24" name="Titre 1">
            <a:extLst>
              <a:ext uri="{FF2B5EF4-FFF2-40B4-BE49-F238E27FC236}">
                <a16:creationId xmlns:a16="http://schemas.microsoft.com/office/drawing/2014/main" id="{ECA31CA3-1028-D043-BCE9-DF8B529F9409}"/>
              </a:ext>
            </a:extLst>
          </p:cNvPr>
          <p:cNvSpPr txBox="1">
            <a:spLocks/>
          </p:cNvSpPr>
          <p:nvPr/>
        </p:nvSpPr>
        <p:spPr>
          <a:xfrm>
            <a:off x="1163667" y="11293988"/>
            <a:ext cx="8760548" cy="548767"/>
          </a:xfrm>
          <a:prstGeom prst="rect">
            <a:avLst/>
          </a:prstGeom>
        </p:spPr>
        <p:txBody>
          <a:bodyPr vert="horz" lIns="160377" tIns="80189" rIns="160377" bIns="801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la rencontre citoyenne du 18/09/19  - </a:t>
            </a:r>
            <a:r>
              <a:rPr lang="fr-FR" sz="1579" dirty="0" err="1"/>
              <a:t>Resultaten</a:t>
            </a:r>
            <a:r>
              <a:rPr lang="fr-FR" sz="1579" dirty="0"/>
              <a:t>  van de </a:t>
            </a:r>
            <a:r>
              <a:rPr lang="fr-BE" sz="1579" dirty="0" err="1"/>
              <a:t>Burgerbijeenkomst</a:t>
            </a:r>
            <a:r>
              <a:rPr lang="fr-BE" sz="1579" dirty="0"/>
              <a:t> 18/09/19 </a:t>
            </a:r>
            <a:endParaRPr lang="fr-FR" sz="1579" dirty="0"/>
          </a:p>
        </p:txBody>
      </p:sp>
      <p:sp>
        <p:nvSpPr>
          <p:cNvPr id="25" name="Titre 1">
            <a:extLst>
              <a:ext uri="{FF2B5EF4-FFF2-40B4-BE49-F238E27FC236}">
                <a16:creationId xmlns:a16="http://schemas.microsoft.com/office/drawing/2014/main" id="{C925F0C5-EFFA-D146-B6ED-A9897B499A1F}"/>
              </a:ext>
            </a:extLst>
          </p:cNvPr>
          <p:cNvSpPr txBox="1">
            <a:spLocks/>
          </p:cNvSpPr>
          <p:nvPr/>
        </p:nvSpPr>
        <p:spPr>
          <a:xfrm>
            <a:off x="13985935" y="11462573"/>
            <a:ext cx="6218013" cy="426362"/>
          </a:xfrm>
          <a:prstGeom prst="rect">
            <a:avLst/>
          </a:prstGeom>
        </p:spPr>
        <p:txBody>
          <a:bodyPr vert="horz" lIns="160377" tIns="80189" rIns="160377" bIns="801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l’enquête en ligne  - </a:t>
            </a:r>
            <a:r>
              <a:rPr lang="fr-FR" sz="1579" dirty="0" err="1"/>
              <a:t>Resultaten</a:t>
            </a:r>
            <a:r>
              <a:rPr lang="fr-FR" sz="1579" dirty="0"/>
              <a:t> </a:t>
            </a:r>
            <a:r>
              <a:rPr lang="fr-BE" sz="1579" dirty="0"/>
              <a:t>van het online enquête</a:t>
            </a:r>
            <a:br>
              <a:rPr lang="fr-FR" sz="1579" dirty="0"/>
            </a:br>
            <a:endParaRPr lang="fr-FR" sz="1579" dirty="0"/>
          </a:p>
        </p:txBody>
      </p:sp>
      <p:sp>
        <p:nvSpPr>
          <p:cNvPr id="14" name="Rectangle 13">
            <a:extLst>
              <a:ext uri="{FF2B5EF4-FFF2-40B4-BE49-F238E27FC236}">
                <a16:creationId xmlns:a16="http://schemas.microsoft.com/office/drawing/2014/main" id="{8D7117D7-A316-4D47-A155-9FFB42F75F5B}"/>
              </a:ext>
            </a:extLst>
          </p:cNvPr>
          <p:cNvSpPr/>
          <p:nvPr/>
        </p:nvSpPr>
        <p:spPr>
          <a:xfrm>
            <a:off x="5148475" y="4504065"/>
            <a:ext cx="3166251" cy="335348"/>
          </a:xfrm>
          <a:prstGeom prst="rect">
            <a:avLst/>
          </a:prstGeom>
        </p:spPr>
        <p:txBody>
          <a:bodyPr wrap="none">
            <a:spAutoFit/>
          </a:bodyPr>
          <a:lstStyle/>
          <a:p>
            <a:r>
              <a:rPr lang="fr-FR" sz="1579" dirty="0"/>
              <a:t>Nombre de votes  / </a:t>
            </a:r>
            <a:r>
              <a:rPr lang="fr-FR" sz="1579" dirty="0" err="1"/>
              <a:t>Aantal</a:t>
            </a:r>
            <a:r>
              <a:rPr lang="fr-FR" sz="1579" dirty="0"/>
              <a:t> </a:t>
            </a:r>
            <a:r>
              <a:rPr lang="fr-FR" sz="1600" dirty="0" err="1"/>
              <a:t>stemmen</a:t>
            </a:r>
            <a:endParaRPr lang="fr-FR" sz="1600" dirty="0"/>
          </a:p>
        </p:txBody>
      </p:sp>
      <p:graphicFrame>
        <p:nvGraphicFramePr>
          <p:cNvPr id="15" name="Graphique 14">
            <a:extLst>
              <a:ext uri="{FF2B5EF4-FFF2-40B4-BE49-F238E27FC236}">
                <a16:creationId xmlns:a16="http://schemas.microsoft.com/office/drawing/2014/main" id="{87068DA4-FB90-ED41-A135-508741D47C5C}"/>
              </a:ext>
            </a:extLst>
          </p:cNvPr>
          <p:cNvGraphicFramePr/>
          <p:nvPr>
            <p:extLst>
              <p:ext uri="{D42A27DB-BD31-4B8C-83A1-F6EECF244321}">
                <p14:modId xmlns:p14="http://schemas.microsoft.com/office/powerpoint/2010/main" val="1198052176"/>
              </p:ext>
            </p:extLst>
          </p:nvPr>
        </p:nvGraphicFramePr>
        <p:xfrm>
          <a:off x="11046758" y="4907173"/>
          <a:ext cx="10015406" cy="578829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66342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EFA9DB2-3B1E-C344-8198-6BDBDBBA7B90}"/>
              </a:ext>
            </a:extLst>
          </p:cNvPr>
          <p:cNvPicPr>
            <a:picLocks noChangeAspect="1"/>
          </p:cNvPicPr>
          <p:nvPr/>
        </p:nvPicPr>
        <p:blipFill>
          <a:blip r:embed="rId2"/>
          <a:stretch>
            <a:fillRect/>
          </a:stretch>
        </p:blipFill>
        <p:spPr>
          <a:xfrm>
            <a:off x="8252373" y="12147340"/>
            <a:ext cx="1851131" cy="925566"/>
          </a:xfrm>
          <a:prstGeom prst="rect">
            <a:avLst/>
          </a:prstGeom>
        </p:spPr>
      </p:pic>
      <p:pic>
        <p:nvPicPr>
          <p:cNvPr id="4" name="Image 3">
            <a:extLst>
              <a:ext uri="{FF2B5EF4-FFF2-40B4-BE49-F238E27FC236}">
                <a16:creationId xmlns:a16="http://schemas.microsoft.com/office/drawing/2014/main" id="{D1FC4C44-DE8F-A448-85BA-805CCD7B498E}"/>
              </a:ext>
            </a:extLst>
          </p:cNvPr>
          <p:cNvPicPr>
            <a:picLocks noChangeAspect="1"/>
          </p:cNvPicPr>
          <p:nvPr/>
        </p:nvPicPr>
        <p:blipFill>
          <a:blip r:embed="rId3"/>
          <a:stretch>
            <a:fillRect/>
          </a:stretch>
        </p:blipFill>
        <p:spPr>
          <a:xfrm>
            <a:off x="5716602" y="12147340"/>
            <a:ext cx="2153788" cy="925566"/>
          </a:xfrm>
          <a:prstGeom prst="rect">
            <a:avLst/>
          </a:prstGeom>
        </p:spPr>
      </p:pic>
      <p:pic>
        <p:nvPicPr>
          <p:cNvPr id="5" name="Image 4">
            <a:extLst>
              <a:ext uri="{FF2B5EF4-FFF2-40B4-BE49-F238E27FC236}">
                <a16:creationId xmlns:a16="http://schemas.microsoft.com/office/drawing/2014/main" id="{DC0A6C0D-E271-B843-9266-D55FA1FFAF74}"/>
              </a:ext>
            </a:extLst>
          </p:cNvPr>
          <p:cNvPicPr>
            <a:picLocks noChangeAspect="1"/>
          </p:cNvPicPr>
          <p:nvPr/>
        </p:nvPicPr>
        <p:blipFill>
          <a:blip r:embed="rId4"/>
          <a:stretch>
            <a:fillRect/>
          </a:stretch>
        </p:blipFill>
        <p:spPr>
          <a:xfrm>
            <a:off x="10485487" y="12147339"/>
            <a:ext cx="5404127" cy="925568"/>
          </a:xfrm>
          <a:prstGeom prst="rect">
            <a:avLst/>
          </a:prstGeom>
        </p:spPr>
      </p:pic>
      <p:sp>
        <p:nvSpPr>
          <p:cNvPr id="6" name="ZoneTexte 5">
            <a:extLst>
              <a:ext uri="{FF2B5EF4-FFF2-40B4-BE49-F238E27FC236}">
                <a16:creationId xmlns:a16="http://schemas.microsoft.com/office/drawing/2014/main" id="{BCE1134F-B6CE-094B-BAC6-CA0A3DEF3DA4}"/>
              </a:ext>
            </a:extLst>
          </p:cNvPr>
          <p:cNvSpPr txBox="1"/>
          <p:nvPr/>
        </p:nvSpPr>
        <p:spPr>
          <a:xfrm>
            <a:off x="752129" y="840115"/>
            <a:ext cx="20058770" cy="1711815"/>
          </a:xfrm>
          <a:prstGeom prst="rect">
            <a:avLst/>
          </a:prstGeom>
          <a:noFill/>
        </p:spPr>
        <p:txBody>
          <a:bodyPr wrap="square" rtlCol="0">
            <a:spAutoFit/>
          </a:bodyPr>
          <a:lstStyle/>
          <a:p>
            <a:r>
              <a:rPr lang="fr-BE" sz="3508" dirty="0">
                <a:solidFill>
                  <a:schemeClr val="accent6"/>
                </a:solidFill>
              </a:rPr>
              <a:t>D’</a:t>
            </a:r>
            <a:r>
              <a:rPr lang="fr-BE" sz="3508" dirty="0" err="1">
                <a:solidFill>
                  <a:schemeClr val="accent6"/>
                </a:solidFill>
              </a:rPr>
              <a:t>après</a:t>
            </a:r>
            <a:r>
              <a:rPr lang="fr-BE" sz="3508" dirty="0">
                <a:solidFill>
                  <a:schemeClr val="accent6"/>
                </a:solidFill>
              </a:rPr>
              <a:t> vous, quels sont les lieux que cette nouvelle ligne de tram devrait desservir en priorité́ ?</a:t>
            </a:r>
          </a:p>
          <a:p>
            <a:endParaRPr lang="fr-BE" sz="3508" dirty="0">
              <a:solidFill>
                <a:schemeClr val="accent6"/>
              </a:solidFill>
            </a:endParaRPr>
          </a:p>
          <a:p>
            <a:r>
              <a:rPr lang="fr-BE" sz="3508" dirty="0">
                <a:solidFill>
                  <a:schemeClr val="accent6"/>
                </a:solidFill>
              </a:rPr>
              <a:t>Wat </a:t>
            </a:r>
            <a:r>
              <a:rPr lang="fr-BE" sz="3508" dirty="0" err="1">
                <a:solidFill>
                  <a:schemeClr val="accent6"/>
                </a:solidFill>
              </a:rPr>
              <a:t>zijn</a:t>
            </a:r>
            <a:r>
              <a:rPr lang="fr-BE" sz="3508" dirty="0">
                <a:solidFill>
                  <a:schemeClr val="accent6"/>
                </a:solidFill>
              </a:rPr>
              <a:t> </a:t>
            </a:r>
            <a:r>
              <a:rPr lang="fr-BE" sz="3508" dirty="0" err="1">
                <a:solidFill>
                  <a:schemeClr val="accent6"/>
                </a:solidFill>
              </a:rPr>
              <a:t>volgens</a:t>
            </a:r>
            <a:r>
              <a:rPr lang="fr-BE" sz="3508" dirty="0">
                <a:solidFill>
                  <a:schemeClr val="accent6"/>
                </a:solidFill>
              </a:rPr>
              <a:t> u de prioritaire </a:t>
            </a:r>
            <a:r>
              <a:rPr lang="fr-BE" sz="3508" dirty="0" err="1">
                <a:solidFill>
                  <a:schemeClr val="accent6"/>
                </a:solidFill>
              </a:rPr>
              <a:t>plaatsen</a:t>
            </a:r>
            <a:r>
              <a:rPr lang="fr-BE" sz="3508" dirty="0">
                <a:solidFill>
                  <a:schemeClr val="accent6"/>
                </a:solidFill>
              </a:rPr>
              <a:t> die de </a:t>
            </a:r>
            <a:r>
              <a:rPr lang="fr-BE" sz="3508" dirty="0" err="1">
                <a:solidFill>
                  <a:schemeClr val="accent6"/>
                </a:solidFill>
              </a:rPr>
              <a:t>nieuwe</a:t>
            </a:r>
            <a:r>
              <a:rPr lang="fr-BE" sz="3508" dirty="0">
                <a:solidFill>
                  <a:schemeClr val="accent6"/>
                </a:solidFill>
              </a:rPr>
              <a:t> tram </a:t>
            </a:r>
            <a:r>
              <a:rPr lang="fr-BE" sz="3508" dirty="0" err="1">
                <a:solidFill>
                  <a:schemeClr val="accent6"/>
                </a:solidFill>
              </a:rPr>
              <a:t>moet</a:t>
            </a:r>
            <a:r>
              <a:rPr lang="fr-BE" sz="3508" dirty="0">
                <a:solidFill>
                  <a:schemeClr val="accent6"/>
                </a:solidFill>
              </a:rPr>
              <a:t> </a:t>
            </a:r>
            <a:r>
              <a:rPr lang="fr-BE" sz="3508" dirty="0" err="1">
                <a:solidFill>
                  <a:schemeClr val="accent6"/>
                </a:solidFill>
              </a:rPr>
              <a:t>bedienen</a:t>
            </a:r>
            <a:r>
              <a:rPr lang="fr-BE" sz="3508" dirty="0">
                <a:solidFill>
                  <a:schemeClr val="accent6"/>
                </a:solidFill>
              </a:rPr>
              <a:t>? </a:t>
            </a:r>
          </a:p>
        </p:txBody>
      </p:sp>
      <p:graphicFrame>
        <p:nvGraphicFramePr>
          <p:cNvPr id="15" name="Graphique 14">
            <a:extLst>
              <a:ext uri="{FF2B5EF4-FFF2-40B4-BE49-F238E27FC236}">
                <a16:creationId xmlns:a16="http://schemas.microsoft.com/office/drawing/2014/main" id="{C1F8CCAC-17E6-DB41-A6C0-17106F0E89C7}"/>
              </a:ext>
            </a:extLst>
          </p:cNvPr>
          <p:cNvGraphicFramePr/>
          <p:nvPr>
            <p:extLst>
              <p:ext uri="{D42A27DB-BD31-4B8C-83A1-F6EECF244321}">
                <p14:modId xmlns:p14="http://schemas.microsoft.com/office/powerpoint/2010/main" val="3269291897"/>
              </p:ext>
            </p:extLst>
          </p:nvPr>
        </p:nvGraphicFramePr>
        <p:xfrm>
          <a:off x="10781514" y="4698335"/>
          <a:ext cx="10165499" cy="70320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Graphique 17">
            <a:extLst>
              <a:ext uri="{FF2B5EF4-FFF2-40B4-BE49-F238E27FC236}">
                <a16:creationId xmlns:a16="http://schemas.microsoft.com/office/drawing/2014/main" id="{5D9D8653-A254-D74D-AF1D-AB3FB09B91F1}"/>
              </a:ext>
            </a:extLst>
          </p:cNvPr>
          <p:cNvGraphicFramePr/>
          <p:nvPr>
            <p:extLst>
              <p:ext uri="{D42A27DB-BD31-4B8C-83A1-F6EECF244321}">
                <p14:modId xmlns:p14="http://schemas.microsoft.com/office/powerpoint/2010/main" val="1208544676"/>
              </p:ext>
            </p:extLst>
          </p:nvPr>
        </p:nvGraphicFramePr>
        <p:xfrm>
          <a:off x="728017" y="4679466"/>
          <a:ext cx="9977168" cy="7050903"/>
        </p:xfrm>
        <a:graphic>
          <a:graphicData uri="http://schemas.openxmlformats.org/drawingml/2006/chart">
            <c:chart xmlns:c="http://schemas.openxmlformats.org/drawingml/2006/chart" xmlns:r="http://schemas.openxmlformats.org/officeDocument/2006/relationships" r:id="rId6"/>
          </a:graphicData>
        </a:graphic>
      </p:graphicFrame>
      <p:sp>
        <p:nvSpPr>
          <p:cNvPr id="20" name="ZoneTexte 19">
            <a:extLst>
              <a:ext uri="{FF2B5EF4-FFF2-40B4-BE49-F238E27FC236}">
                <a16:creationId xmlns:a16="http://schemas.microsoft.com/office/drawing/2014/main" id="{2F31889F-31FC-EB46-AE5C-2E8A0506FADC}"/>
              </a:ext>
            </a:extLst>
          </p:cNvPr>
          <p:cNvSpPr txBox="1"/>
          <p:nvPr/>
        </p:nvSpPr>
        <p:spPr>
          <a:xfrm>
            <a:off x="6227457" y="5620998"/>
            <a:ext cx="1587378" cy="335348"/>
          </a:xfrm>
          <a:prstGeom prst="rect">
            <a:avLst/>
          </a:prstGeom>
          <a:noFill/>
        </p:spPr>
        <p:txBody>
          <a:bodyPr wrap="square" rtlCol="0">
            <a:spAutoFit/>
          </a:bodyPr>
          <a:lstStyle/>
          <a:p>
            <a:r>
              <a:rPr lang="fr-FR" sz="1579" dirty="0"/>
              <a:t>11</a:t>
            </a:r>
          </a:p>
        </p:txBody>
      </p:sp>
      <p:sp>
        <p:nvSpPr>
          <p:cNvPr id="21" name="ZoneTexte 20">
            <a:extLst>
              <a:ext uri="{FF2B5EF4-FFF2-40B4-BE49-F238E27FC236}">
                <a16:creationId xmlns:a16="http://schemas.microsoft.com/office/drawing/2014/main" id="{2A7A3B90-BD40-9643-87C9-E2CBE54A842E}"/>
              </a:ext>
            </a:extLst>
          </p:cNvPr>
          <p:cNvSpPr txBox="1"/>
          <p:nvPr/>
        </p:nvSpPr>
        <p:spPr>
          <a:xfrm>
            <a:off x="8252373" y="6025856"/>
            <a:ext cx="1587378" cy="335348"/>
          </a:xfrm>
          <a:prstGeom prst="rect">
            <a:avLst/>
          </a:prstGeom>
          <a:noFill/>
        </p:spPr>
        <p:txBody>
          <a:bodyPr wrap="square" rtlCol="0">
            <a:spAutoFit/>
          </a:bodyPr>
          <a:lstStyle/>
          <a:p>
            <a:r>
              <a:rPr lang="fr-FR" sz="1579" dirty="0"/>
              <a:t>32</a:t>
            </a:r>
          </a:p>
        </p:txBody>
      </p:sp>
      <p:sp>
        <p:nvSpPr>
          <p:cNvPr id="22" name="ZoneTexte 21">
            <a:extLst>
              <a:ext uri="{FF2B5EF4-FFF2-40B4-BE49-F238E27FC236}">
                <a16:creationId xmlns:a16="http://schemas.microsoft.com/office/drawing/2014/main" id="{064CFF16-33F8-B545-955D-FD33CB07CC3C}"/>
              </a:ext>
            </a:extLst>
          </p:cNvPr>
          <p:cNvSpPr txBox="1"/>
          <p:nvPr/>
        </p:nvSpPr>
        <p:spPr>
          <a:xfrm>
            <a:off x="5716600" y="7470282"/>
            <a:ext cx="1587378" cy="335348"/>
          </a:xfrm>
          <a:prstGeom prst="rect">
            <a:avLst/>
          </a:prstGeom>
          <a:noFill/>
        </p:spPr>
        <p:txBody>
          <a:bodyPr wrap="square" rtlCol="0">
            <a:spAutoFit/>
          </a:bodyPr>
          <a:lstStyle/>
          <a:p>
            <a:r>
              <a:rPr lang="fr-FR" sz="1579" dirty="0"/>
              <a:t>6</a:t>
            </a:r>
          </a:p>
        </p:txBody>
      </p:sp>
      <p:sp>
        <p:nvSpPr>
          <p:cNvPr id="23" name="ZoneTexte 22">
            <a:extLst>
              <a:ext uri="{FF2B5EF4-FFF2-40B4-BE49-F238E27FC236}">
                <a16:creationId xmlns:a16="http://schemas.microsoft.com/office/drawing/2014/main" id="{9CD74575-2A35-9F48-84E4-DE4506473543}"/>
              </a:ext>
            </a:extLst>
          </p:cNvPr>
          <p:cNvSpPr txBox="1"/>
          <p:nvPr/>
        </p:nvSpPr>
        <p:spPr>
          <a:xfrm>
            <a:off x="7590559" y="7875140"/>
            <a:ext cx="1587378" cy="335348"/>
          </a:xfrm>
          <a:prstGeom prst="rect">
            <a:avLst/>
          </a:prstGeom>
          <a:noFill/>
        </p:spPr>
        <p:txBody>
          <a:bodyPr wrap="square" rtlCol="0">
            <a:spAutoFit/>
          </a:bodyPr>
          <a:lstStyle/>
          <a:p>
            <a:r>
              <a:rPr lang="fr-FR" sz="1579" dirty="0"/>
              <a:t>18</a:t>
            </a:r>
          </a:p>
        </p:txBody>
      </p:sp>
      <p:sp>
        <p:nvSpPr>
          <p:cNvPr id="24" name="ZoneTexte 23">
            <a:extLst>
              <a:ext uri="{FF2B5EF4-FFF2-40B4-BE49-F238E27FC236}">
                <a16:creationId xmlns:a16="http://schemas.microsoft.com/office/drawing/2014/main" id="{29D0DB87-9450-D540-B954-76182AB2CEA4}"/>
              </a:ext>
            </a:extLst>
          </p:cNvPr>
          <p:cNvSpPr txBox="1"/>
          <p:nvPr/>
        </p:nvSpPr>
        <p:spPr>
          <a:xfrm>
            <a:off x="5492654" y="8971313"/>
            <a:ext cx="1587378" cy="335348"/>
          </a:xfrm>
          <a:prstGeom prst="rect">
            <a:avLst/>
          </a:prstGeom>
          <a:noFill/>
        </p:spPr>
        <p:txBody>
          <a:bodyPr wrap="square" rtlCol="0">
            <a:spAutoFit/>
          </a:bodyPr>
          <a:lstStyle/>
          <a:p>
            <a:r>
              <a:rPr lang="fr-FR" sz="1579" dirty="0"/>
              <a:t>3</a:t>
            </a:r>
          </a:p>
        </p:txBody>
      </p:sp>
      <p:sp>
        <p:nvSpPr>
          <p:cNvPr id="25" name="ZoneTexte 24">
            <a:extLst>
              <a:ext uri="{FF2B5EF4-FFF2-40B4-BE49-F238E27FC236}">
                <a16:creationId xmlns:a16="http://schemas.microsoft.com/office/drawing/2014/main" id="{C53CC205-0CD7-ED47-895D-25B9B1921DCA}"/>
              </a:ext>
            </a:extLst>
          </p:cNvPr>
          <p:cNvSpPr txBox="1"/>
          <p:nvPr/>
        </p:nvSpPr>
        <p:spPr>
          <a:xfrm>
            <a:off x="6464538" y="9376171"/>
            <a:ext cx="1587378" cy="335348"/>
          </a:xfrm>
          <a:prstGeom prst="rect">
            <a:avLst/>
          </a:prstGeom>
          <a:noFill/>
        </p:spPr>
        <p:txBody>
          <a:bodyPr wrap="square" rtlCol="0">
            <a:spAutoFit/>
          </a:bodyPr>
          <a:lstStyle/>
          <a:p>
            <a:r>
              <a:rPr lang="fr-FR" sz="1579" dirty="0"/>
              <a:t>9</a:t>
            </a:r>
          </a:p>
        </p:txBody>
      </p:sp>
      <p:sp>
        <p:nvSpPr>
          <p:cNvPr id="26" name="ZoneTexte 25">
            <a:extLst>
              <a:ext uri="{FF2B5EF4-FFF2-40B4-BE49-F238E27FC236}">
                <a16:creationId xmlns:a16="http://schemas.microsoft.com/office/drawing/2014/main" id="{31849397-04DB-DC4C-84D6-ACBD02012C87}"/>
              </a:ext>
            </a:extLst>
          </p:cNvPr>
          <p:cNvSpPr txBox="1"/>
          <p:nvPr/>
        </p:nvSpPr>
        <p:spPr>
          <a:xfrm>
            <a:off x="9909744" y="9781029"/>
            <a:ext cx="1587378" cy="335348"/>
          </a:xfrm>
          <a:prstGeom prst="rect">
            <a:avLst/>
          </a:prstGeom>
          <a:noFill/>
        </p:spPr>
        <p:txBody>
          <a:bodyPr wrap="square" rtlCol="0">
            <a:spAutoFit/>
          </a:bodyPr>
          <a:lstStyle/>
          <a:p>
            <a:r>
              <a:rPr lang="fr-FR" sz="1579" dirty="0"/>
              <a:t>22</a:t>
            </a:r>
          </a:p>
        </p:txBody>
      </p:sp>
      <p:sp>
        <p:nvSpPr>
          <p:cNvPr id="27" name="Rectangle 2">
            <a:extLst>
              <a:ext uri="{FF2B5EF4-FFF2-40B4-BE49-F238E27FC236}">
                <a16:creationId xmlns:a16="http://schemas.microsoft.com/office/drawing/2014/main" id="{FAD949CF-0669-B247-B709-EEEF5446A74E}"/>
              </a:ext>
            </a:extLst>
          </p:cNvPr>
          <p:cNvSpPr>
            <a:spLocks noChangeArrowheads="1"/>
          </p:cNvSpPr>
          <p:nvPr/>
        </p:nvSpPr>
        <p:spPr bwMode="auto">
          <a:xfrm>
            <a:off x="0" y="1400055"/>
            <a:ext cx="323951" cy="1092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60377" tIns="80189" rIns="160377" bIns="80189" numCol="1" anchor="ctr" anchorCtr="0" compatLnSpc="1">
            <a:prstTxWarp prst="textNoShape">
              <a:avLst/>
            </a:prstTxWarp>
            <a:spAutoFit/>
          </a:bodyPr>
          <a:lstStyle/>
          <a:p>
            <a:endParaRPr lang="fr-FR" sz="6049"/>
          </a:p>
        </p:txBody>
      </p:sp>
      <p:sp>
        <p:nvSpPr>
          <p:cNvPr id="29" name="Rectangle 3">
            <a:extLst>
              <a:ext uri="{FF2B5EF4-FFF2-40B4-BE49-F238E27FC236}">
                <a16:creationId xmlns:a16="http://schemas.microsoft.com/office/drawing/2014/main" id="{E9CF2E73-2B7B-3E4F-9E19-8DCA7B76D6CC}"/>
              </a:ext>
            </a:extLst>
          </p:cNvPr>
          <p:cNvSpPr>
            <a:spLocks noChangeArrowheads="1"/>
          </p:cNvSpPr>
          <p:nvPr/>
        </p:nvSpPr>
        <p:spPr bwMode="auto">
          <a:xfrm>
            <a:off x="2963510" y="4420977"/>
            <a:ext cx="8115268" cy="404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0377" tIns="80189" rIns="160377" bIns="80189" numCol="1" anchor="ctr" anchorCtr="0" compatLnSpc="1">
            <a:prstTxWarp prst="textNoShape">
              <a:avLst/>
            </a:prstTxWarp>
            <a:spAutoFit/>
          </a:bodyPr>
          <a:lstStyle/>
          <a:p>
            <a:pPr defTabSz="1603766" eaLnBrk="0" fontAlgn="base" hangingPunct="0">
              <a:spcBef>
                <a:spcPct val="0"/>
              </a:spcBef>
              <a:spcAft>
                <a:spcPct val="0"/>
              </a:spcAft>
            </a:pPr>
            <a:r>
              <a:rPr lang="fr-FR" altLang="fr-FR" sz="1579" dirty="0">
                <a:latin typeface="Arial" panose="020B0604020202020204" pitchFamily="34" charset="0"/>
                <a:cs typeface="Calibri" panose="020F0502020204030204" pitchFamily="34" charset="0"/>
              </a:rPr>
              <a:t>1 le plus prioritaire / 3= le moins prioritaire   -     </a:t>
            </a:r>
            <a:r>
              <a:rPr lang="nl-NL" sz="1579" i="1" dirty="0"/>
              <a:t>1= hoogste prioriteit / 3= laagste prioriteit</a:t>
            </a:r>
            <a:endParaRPr lang="fr-FR" altLang="fr-FR" sz="1579" dirty="0">
              <a:latin typeface="Arial" panose="020B0604020202020204" pitchFamily="34" charset="0"/>
            </a:endParaRPr>
          </a:p>
        </p:txBody>
      </p:sp>
      <p:sp>
        <p:nvSpPr>
          <p:cNvPr id="30" name="Titre 1">
            <a:extLst>
              <a:ext uri="{FF2B5EF4-FFF2-40B4-BE49-F238E27FC236}">
                <a16:creationId xmlns:a16="http://schemas.microsoft.com/office/drawing/2014/main" id="{A089DDF0-2205-2C44-A931-0B6B55147B8E}"/>
              </a:ext>
            </a:extLst>
          </p:cNvPr>
          <p:cNvSpPr txBox="1">
            <a:spLocks/>
          </p:cNvSpPr>
          <p:nvPr/>
        </p:nvSpPr>
        <p:spPr>
          <a:xfrm>
            <a:off x="2318230" y="11423040"/>
            <a:ext cx="8760548" cy="548767"/>
          </a:xfrm>
          <a:prstGeom prst="rect">
            <a:avLst/>
          </a:prstGeom>
        </p:spPr>
        <p:txBody>
          <a:bodyPr vert="horz" lIns="160377" tIns="80189" rIns="160377" bIns="801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la rencontre citoyenne du 18/09/19  - </a:t>
            </a:r>
            <a:r>
              <a:rPr lang="fr-FR" sz="1579" dirty="0" err="1"/>
              <a:t>Resultaten</a:t>
            </a:r>
            <a:r>
              <a:rPr lang="fr-FR" sz="1579" dirty="0"/>
              <a:t>  van de </a:t>
            </a:r>
            <a:r>
              <a:rPr lang="fr-BE" sz="1579" dirty="0" err="1"/>
              <a:t>Burgerbijeenkomst</a:t>
            </a:r>
            <a:r>
              <a:rPr lang="fr-BE" sz="1579" dirty="0"/>
              <a:t> 18/09/19</a:t>
            </a:r>
            <a:endParaRPr lang="fr-FR" sz="1579" dirty="0"/>
          </a:p>
        </p:txBody>
      </p:sp>
      <p:sp>
        <p:nvSpPr>
          <p:cNvPr id="31" name="Titre 1">
            <a:extLst>
              <a:ext uri="{FF2B5EF4-FFF2-40B4-BE49-F238E27FC236}">
                <a16:creationId xmlns:a16="http://schemas.microsoft.com/office/drawing/2014/main" id="{5A4E764C-C8CE-AC4A-8672-7A7C6E749BA4}"/>
              </a:ext>
            </a:extLst>
          </p:cNvPr>
          <p:cNvSpPr txBox="1">
            <a:spLocks/>
          </p:cNvSpPr>
          <p:nvPr/>
        </p:nvSpPr>
        <p:spPr>
          <a:xfrm>
            <a:off x="15165613" y="11441046"/>
            <a:ext cx="5781401" cy="401348"/>
          </a:xfrm>
          <a:prstGeom prst="rect">
            <a:avLst/>
          </a:prstGeom>
        </p:spPr>
        <p:txBody>
          <a:bodyPr vert="horz" lIns="160377" tIns="80189" rIns="160377" bIns="801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l’enquête en ligne  - </a:t>
            </a:r>
            <a:r>
              <a:rPr lang="fr-FR" sz="1579" dirty="0" err="1"/>
              <a:t>Resultaten</a:t>
            </a:r>
            <a:r>
              <a:rPr lang="fr-FR" sz="1579" dirty="0"/>
              <a:t> </a:t>
            </a:r>
            <a:r>
              <a:rPr lang="fr-BE" sz="1579" dirty="0"/>
              <a:t>van het online enquête</a:t>
            </a:r>
            <a:endParaRPr lang="fr-FR" sz="1579" dirty="0"/>
          </a:p>
        </p:txBody>
      </p:sp>
      <p:sp>
        <p:nvSpPr>
          <p:cNvPr id="33" name="Rectangle 32">
            <a:extLst>
              <a:ext uri="{FF2B5EF4-FFF2-40B4-BE49-F238E27FC236}">
                <a16:creationId xmlns:a16="http://schemas.microsoft.com/office/drawing/2014/main" id="{6ED59D9A-EAEB-7E41-94EB-C13BC8822B50}"/>
              </a:ext>
            </a:extLst>
          </p:cNvPr>
          <p:cNvSpPr/>
          <p:nvPr/>
        </p:nvSpPr>
        <p:spPr>
          <a:xfrm>
            <a:off x="5599147" y="4065866"/>
            <a:ext cx="3166251" cy="335348"/>
          </a:xfrm>
          <a:prstGeom prst="rect">
            <a:avLst/>
          </a:prstGeom>
        </p:spPr>
        <p:txBody>
          <a:bodyPr wrap="none">
            <a:spAutoFit/>
          </a:bodyPr>
          <a:lstStyle/>
          <a:p>
            <a:r>
              <a:rPr lang="fr-FR" sz="1579" dirty="0"/>
              <a:t>Nombre de votes  / </a:t>
            </a:r>
            <a:r>
              <a:rPr lang="fr-FR" sz="1579" dirty="0" err="1"/>
              <a:t>Aantal</a:t>
            </a:r>
            <a:r>
              <a:rPr lang="fr-FR" sz="1579" dirty="0"/>
              <a:t> </a:t>
            </a:r>
            <a:r>
              <a:rPr lang="fr-FR" sz="1579" dirty="0" err="1"/>
              <a:t>stemmen</a:t>
            </a:r>
            <a:endParaRPr lang="fr-FR" sz="1579" dirty="0"/>
          </a:p>
        </p:txBody>
      </p:sp>
      <p:sp>
        <p:nvSpPr>
          <p:cNvPr id="28" name="Rectangle 27">
            <a:extLst>
              <a:ext uri="{FF2B5EF4-FFF2-40B4-BE49-F238E27FC236}">
                <a16:creationId xmlns:a16="http://schemas.microsoft.com/office/drawing/2014/main" id="{A11F6D25-BFBE-1E4E-967E-B7ACC17F7D35}"/>
              </a:ext>
            </a:extLst>
          </p:cNvPr>
          <p:cNvSpPr/>
          <p:nvPr/>
        </p:nvSpPr>
        <p:spPr>
          <a:xfrm>
            <a:off x="15964733" y="4181453"/>
            <a:ext cx="3166251" cy="335348"/>
          </a:xfrm>
          <a:prstGeom prst="rect">
            <a:avLst/>
          </a:prstGeom>
        </p:spPr>
        <p:txBody>
          <a:bodyPr wrap="none">
            <a:spAutoFit/>
          </a:bodyPr>
          <a:lstStyle/>
          <a:p>
            <a:r>
              <a:rPr lang="fr-FR" sz="1579" dirty="0"/>
              <a:t>Nombre de votes  / </a:t>
            </a:r>
            <a:r>
              <a:rPr lang="fr-FR" sz="1579" dirty="0" err="1"/>
              <a:t>Aantal</a:t>
            </a:r>
            <a:r>
              <a:rPr lang="fr-FR" sz="1579" dirty="0"/>
              <a:t> </a:t>
            </a:r>
            <a:r>
              <a:rPr lang="fr-FR" sz="1579" dirty="0" err="1"/>
              <a:t>stemmen</a:t>
            </a:r>
            <a:endParaRPr lang="fr-FR" sz="1579" dirty="0"/>
          </a:p>
        </p:txBody>
      </p:sp>
    </p:spTree>
    <p:extLst>
      <p:ext uri="{BB962C8B-B14F-4D97-AF65-F5344CB8AC3E}">
        <p14:creationId xmlns:p14="http://schemas.microsoft.com/office/powerpoint/2010/main" val="4113265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3729607-3F1F-474B-B55F-25EA6D951A19}"/>
              </a:ext>
            </a:extLst>
          </p:cNvPr>
          <p:cNvPicPr>
            <a:picLocks noChangeAspect="1"/>
          </p:cNvPicPr>
          <p:nvPr/>
        </p:nvPicPr>
        <p:blipFill>
          <a:blip r:embed="rId2"/>
          <a:stretch>
            <a:fillRect/>
          </a:stretch>
        </p:blipFill>
        <p:spPr>
          <a:xfrm>
            <a:off x="8485428" y="13423690"/>
            <a:ext cx="1851131" cy="925566"/>
          </a:xfrm>
          <a:prstGeom prst="rect">
            <a:avLst/>
          </a:prstGeom>
        </p:spPr>
      </p:pic>
      <p:pic>
        <p:nvPicPr>
          <p:cNvPr id="4" name="Image 3">
            <a:extLst>
              <a:ext uri="{FF2B5EF4-FFF2-40B4-BE49-F238E27FC236}">
                <a16:creationId xmlns:a16="http://schemas.microsoft.com/office/drawing/2014/main" id="{912A35B5-B5F1-E743-A4A1-7A40F8F64B73}"/>
              </a:ext>
            </a:extLst>
          </p:cNvPr>
          <p:cNvPicPr>
            <a:picLocks noChangeAspect="1"/>
          </p:cNvPicPr>
          <p:nvPr/>
        </p:nvPicPr>
        <p:blipFill>
          <a:blip r:embed="rId3"/>
          <a:stretch>
            <a:fillRect/>
          </a:stretch>
        </p:blipFill>
        <p:spPr>
          <a:xfrm>
            <a:off x="5949657" y="13423690"/>
            <a:ext cx="2153788" cy="925566"/>
          </a:xfrm>
          <a:prstGeom prst="rect">
            <a:avLst/>
          </a:prstGeom>
        </p:spPr>
      </p:pic>
      <p:pic>
        <p:nvPicPr>
          <p:cNvPr id="5" name="Image 4">
            <a:extLst>
              <a:ext uri="{FF2B5EF4-FFF2-40B4-BE49-F238E27FC236}">
                <a16:creationId xmlns:a16="http://schemas.microsoft.com/office/drawing/2014/main" id="{45F5EFDA-8F53-1948-B4D5-D99FCF475A9F}"/>
              </a:ext>
            </a:extLst>
          </p:cNvPr>
          <p:cNvPicPr>
            <a:picLocks noChangeAspect="1"/>
          </p:cNvPicPr>
          <p:nvPr/>
        </p:nvPicPr>
        <p:blipFill>
          <a:blip r:embed="rId4"/>
          <a:stretch>
            <a:fillRect/>
          </a:stretch>
        </p:blipFill>
        <p:spPr>
          <a:xfrm>
            <a:off x="10718542" y="13423689"/>
            <a:ext cx="5404127" cy="925568"/>
          </a:xfrm>
          <a:prstGeom prst="rect">
            <a:avLst/>
          </a:prstGeom>
        </p:spPr>
      </p:pic>
      <p:sp>
        <p:nvSpPr>
          <p:cNvPr id="7" name="Rectangle 6">
            <a:extLst>
              <a:ext uri="{FF2B5EF4-FFF2-40B4-BE49-F238E27FC236}">
                <a16:creationId xmlns:a16="http://schemas.microsoft.com/office/drawing/2014/main" id="{2EC911FC-6E12-D14D-BB85-5FE8F684B1CD}"/>
              </a:ext>
            </a:extLst>
          </p:cNvPr>
          <p:cNvSpPr/>
          <p:nvPr/>
        </p:nvSpPr>
        <p:spPr>
          <a:xfrm>
            <a:off x="561320" y="934366"/>
            <a:ext cx="20448091" cy="2251642"/>
          </a:xfrm>
          <a:prstGeom prst="rect">
            <a:avLst/>
          </a:prstGeom>
        </p:spPr>
        <p:txBody>
          <a:bodyPr wrap="square">
            <a:spAutoFit/>
          </a:bodyPr>
          <a:lstStyle/>
          <a:p>
            <a:r>
              <a:rPr lang="fr-BE" sz="3508" dirty="0">
                <a:solidFill>
                  <a:schemeClr val="accent6"/>
                </a:solidFill>
                <a:latin typeface="SourceSansPro"/>
              </a:rPr>
              <a:t>Pour vous, la rapidité du temps de déplacement vers une série de destinations à Bruxelles et hors-Bruxelles </a:t>
            </a:r>
          </a:p>
          <a:p>
            <a:r>
              <a:rPr lang="fr-BE" sz="3508" dirty="0">
                <a:solidFill>
                  <a:schemeClr val="accent6"/>
                </a:solidFill>
                <a:latin typeface="SourceSansPro"/>
              </a:rPr>
              <a:t>est pour vous un élément …</a:t>
            </a:r>
          </a:p>
          <a:p>
            <a:endParaRPr lang="fr-BE" sz="3508" dirty="0">
              <a:solidFill>
                <a:schemeClr val="accent6"/>
              </a:solidFill>
              <a:latin typeface="SourceSansPro"/>
            </a:endParaRPr>
          </a:p>
          <a:p>
            <a:r>
              <a:rPr lang="fr-BE" sz="3508" dirty="0">
                <a:solidFill>
                  <a:schemeClr val="accent6"/>
                </a:solidFill>
              </a:rPr>
              <a:t>De </a:t>
            </a:r>
            <a:r>
              <a:rPr lang="fr-BE" sz="3508" dirty="0" err="1">
                <a:solidFill>
                  <a:schemeClr val="accent6"/>
                </a:solidFill>
              </a:rPr>
              <a:t>snelheid</a:t>
            </a:r>
            <a:r>
              <a:rPr lang="fr-BE" sz="3508" dirty="0">
                <a:solidFill>
                  <a:schemeClr val="accent6"/>
                </a:solidFill>
              </a:rPr>
              <a:t> van de </a:t>
            </a:r>
            <a:r>
              <a:rPr lang="fr-BE" sz="3508" dirty="0" err="1">
                <a:solidFill>
                  <a:schemeClr val="accent6"/>
                </a:solidFill>
              </a:rPr>
              <a:t>verplaatsing</a:t>
            </a:r>
            <a:r>
              <a:rPr lang="fr-BE" sz="3508" dirty="0">
                <a:solidFill>
                  <a:schemeClr val="accent6"/>
                </a:solidFill>
              </a:rPr>
              <a:t> </a:t>
            </a:r>
            <a:r>
              <a:rPr lang="fr-BE" sz="3508" dirty="0" err="1">
                <a:solidFill>
                  <a:schemeClr val="accent6"/>
                </a:solidFill>
              </a:rPr>
              <a:t>naar</a:t>
            </a:r>
            <a:r>
              <a:rPr lang="fr-BE" sz="3508" dirty="0">
                <a:solidFill>
                  <a:schemeClr val="accent6"/>
                </a:solidFill>
              </a:rPr>
              <a:t> Brussel en </a:t>
            </a:r>
            <a:r>
              <a:rPr lang="fr-BE" sz="3508" dirty="0" err="1">
                <a:solidFill>
                  <a:schemeClr val="accent6"/>
                </a:solidFill>
              </a:rPr>
              <a:t>buiten</a:t>
            </a:r>
            <a:r>
              <a:rPr lang="fr-BE" sz="3508" dirty="0">
                <a:solidFill>
                  <a:schemeClr val="accent6"/>
                </a:solidFill>
              </a:rPr>
              <a:t> Brussel </a:t>
            </a:r>
            <a:r>
              <a:rPr lang="fr-BE" sz="3508" dirty="0" err="1">
                <a:solidFill>
                  <a:schemeClr val="accent6"/>
                </a:solidFill>
              </a:rPr>
              <a:t>is</a:t>
            </a:r>
            <a:r>
              <a:rPr lang="fr-BE" sz="3508" dirty="0">
                <a:solidFill>
                  <a:schemeClr val="accent6"/>
                </a:solidFill>
              </a:rPr>
              <a:t> </a:t>
            </a:r>
            <a:r>
              <a:rPr lang="fr-BE" sz="3508" dirty="0" err="1">
                <a:solidFill>
                  <a:schemeClr val="accent6"/>
                </a:solidFill>
              </a:rPr>
              <a:t>voor</a:t>
            </a:r>
            <a:r>
              <a:rPr lang="fr-BE" sz="3508" dirty="0">
                <a:solidFill>
                  <a:schemeClr val="accent6"/>
                </a:solidFill>
              </a:rPr>
              <a:t> u …</a:t>
            </a:r>
          </a:p>
        </p:txBody>
      </p:sp>
      <p:graphicFrame>
        <p:nvGraphicFramePr>
          <p:cNvPr id="9" name="Graphique 8">
            <a:extLst>
              <a:ext uri="{FF2B5EF4-FFF2-40B4-BE49-F238E27FC236}">
                <a16:creationId xmlns:a16="http://schemas.microsoft.com/office/drawing/2014/main" id="{519B1473-CFF7-1643-8F88-DB68A2B52BCC}"/>
              </a:ext>
            </a:extLst>
          </p:cNvPr>
          <p:cNvGraphicFramePr/>
          <p:nvPr>
            <p:extLst>
              <p:ext uri="{D42A27DB-BD31-4B8C-83A1-F6EECF244321}">
                <p14:modId xmlns:p14="http://schemas.microsoft.com/office/powerpoint/2010/main" val="2314827984"/>
              </p:ext>
            </p:extLst>
          </p:nvPr>
        </p:nvGraphicFramePr>
        <p:xfrm>
          <a:off x="561320" y="5013476"/>
          <a:ext cx="10157222" cy="63610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aphique 9">
            <a:extLst>
              <a:ext uri="{FF2B5EF4-FFF2-40B4-BE49-F238E27FC236}">
                <a16:creationId xmlns:a16="http://schemas.microsoft.com/office/drawing/2014/main" id="{DA20A5A2-CC0C-9C4A-9F32-4C0726047C77}"/>
              </a:ext>
            </a:extLst>
          </p:cNvPr>
          <p:cNvGraphicFramePr/>
          <p:nvPr>
            <p:extLst>
              <p:ext uri="{D42A27DB-BD31-4B8C-83A1-F6EECF244321}">
                <p14:modId xmlns:p14="http://schemas.microsoft.com/office/powerpoint/2010/main" val="2790390566"/>
              </p:ext>
            </p:extLst>
          </p:nvPr>
        </p:nvGraphicFramePr>
        <p:xfrm>
          <a:off x="10718542" y="5013477"/>
          <a:ext cx="9689455" cy="6361046"/>
        </p:xfrm>
        <a:graphic>
          <a:graphicData uri="http://schemas.openxmlformats.org/drawingml/2006/chart">
            <c:chart xmlns:c="http://schemas.openxmlformats.org/drawingml/2006/chart" xmlns:r="http://schemas.openxmlformats.org/officeDocument/2006/relationships" r:id="rId6"/>
          </a:graphicData>
        </a:graphic>
      </p:graphicFrame>
      <p:sp>
        <p:nvSpPr>
          <p:cNvPr id="12" name="Titre 1">
            <a:extLst>
              <a:ext uri="{FF2B5EF4-FFF2-40B4-BE49-F238E27FC236}">
                <a16:creationId xmlns:a16="http://schemas.microsoft.com/office/drawing/2014/main" id="{33E25F30-AFCB-2040-B60B-BC399FE20877}"/>
              </a:ext>
            </a:extLst>
          </p:cNvPr>
          <p:cNvSpPr txBox="1">
            <a:spLocks/>
          </p:cNvSpPr>
          <p:nvPr/>
        </p:nvSpPr>
        <p:spPr>
          <a:xfrm>
            <a:off x="1724938" y="11471629"/>
            <a:ext cx="8760548" cy="548767"/>
          </a:xfrm>
          <a:prstGeom prst="rect">
            <a:avLst/>
          </a:prstGeom>
        </p:spPr>
        <p:txBody>
          <a:bodyPr vert="horz" lIns="160377" tIns="80189" rIns="160377" bIns="801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la rencontre citoyenne du 18/09/19  - </a:t>
            </a:r>
            <a:r>
              <a:rPr lang="fr-FR" sz="1579" dirty="0" err="1"/>
              <a:t>Resultaten</a:t>
            </a:r>
            <a:r>
              <a:rPr lang="fr-FR" sz="1579" dirty="0"/>
              <a:t>  van de </a:t>
            </a:r>
            <a:r>
              <a:rPr lang="fr-BE" sz="1579" dirty="0" err="1"/>
              <a:t>Burgerbijeenkomst</a:t>
            </a:r>
            <a:r>
              <a:rPr lang="fr-BE" sz="1579" dirty="0"/>
              <a:t> 18/09/19 </a:t>
            </a:r>
            <a:endParaRPr lang="fr-FR" sz="1579" dirty="0"/>
          </a:p>
        </p:txBody>
      </p:sp>
      <p:sp>
        <p:nvSpPr>
          <p:cNvPr id="13" name="Titre 1">
            <a:extLst>
              <a:ext uri="{FF2B5EF4-FFF2-40B4-BE49-F238E27FC236}">
                <a16:creationId xmlns:a16="http://schemas.microsoft.com/office/drawing/2014/main" id="{DADDCE1D-5BB1-9342-A182-2704A0823F09}"/>
              </a:ext>
            </a:extLst>
          </p:cNvPr>
          <p:cNvSpPr txBox="1">
            <a:spLocks/>
          </p:cNvSpPr>
          <p:nvPr/>
        </p:nvSpPr>
        <p:spPr>
          <a:xfrm>
            <a:off x="12991223" y="11594034"/>
            <a:ext cx="6218013" cy="426362"/>
          </a:xfrm>
          <a:prstGeom prst="rect">
            <a:avLst/>
          </a:prstGeom>
        </p:spPr>
        <p:txBody>
          <a:bodyPr vert="horz" lIns="160377" tIns="80189" rIns="160377" bIns="801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l’enquête en ligne  - </a:t>
            </a:r>
            <a:r>
              <a:rPr lang="fr-FR" sz="1579" dirty="0" err="1"/>
              <a:t>Resultaten</a:t>
            </a:r>
            <a:r>
              <a:rPr lang="fr-FR" sz="1579" dirty="0"/>
              <a:t> </a:t>
            </a:r>
            <a:r>
              <a:rPr lang="fr-BE" sz="1579" dirty="0"/>
              <a:t>van het online enquête</a:t>
            </a:r>
            <a:br>
              <a:rPr lang="fr-FR" sz="1579" dirty="0"/>
            </a:br>
            <a:endParaRPr lang="fr-FR" sz="1579" dirty="0"/>
          </a:p>
        </p:txBody>
      </p:sp>
      <p:sp>
        <p:nvSpPr>
          <p:cNvPr id="15" name="Rectangle 14">
            <a:extLst>
              <a:ext uri="{FF2B5EF4-FFF2-40B4-BE49-F238E27FC236}">
                <a16:creationId xmlns:a16="http://schemas.microsoft.com/office/drawing/2014/main" id="{A29162CA-09EB-B143-BA98-5F4E1FAE3230}"/>
              </a:ext>
            </a:extLst>
          </p:cNvPr>
          <p:cNvSpPr/>
          <p:nvPr/>
        </p:nvSpPr>
        <p:spPr>
          <a:xfrm>
            <a:off x="5134417" y="4600609"/>
            <a:ext cx="3166251" cy="335348"/>
          </a:xfrm>
          <a:prstGeom prst="rect">
            <a:avLst/>
          </a:prstGeom>
        </p:spPr>
        <p:txBody>
          <a:bodyPr wrap="none">
            <a:spAutoFit/>
          </a:bodyPr>
          <a:lstStyle/>
          <a:p>
            <a:r>
              <a:rPr lang="fr-FR" sz="1579" dirty="0"/>
              <a:t>Nombre de votes  / </a:t>
            </a:r>
            <a:r>
              <a:rPr lang="fr-FR" sz="1579" dirty="0" err="1"/>
              <a:t>Aantal</a:t>
            </a:r>
            <a:r>
              <a:rPr lang="fr-FR" sz="1579" dirty="0"/>
              <a:t> </a:t>
            </a:r>
            <a:r>
              <a:rPr lang="fr-FR" sz="1579" dirty="0" err="1"/>
              <a:t>stemmen</a:t>
            </a:r>
            <a:endParaRPr lang="fr-FR" sz="1579" dirty="0"/>
          </a:p>
        </p:txBody>
      </p:sp>
      <p:sp>
        <p:nvSpPr>
          <p:cNvPr id="17" name="Rectangle 16">
            <a:extLst>
              <a:ext uri="{FF2B5EF4-FFF2-40B4-BE49-F238E27FC236}">
                <a16:creationId xmlns:a16="http://schemas.microsoft.com/office/drawing/2014/main" id="{2B66385A-4164-FD4E-807B-036708E156E2}"/>
              </a:ext>
            </a:extLst>
          </p:cNvPr>
          <p:cNvSpPr/>
          <p:nvPr/>
        </p:nvSpPr>
        <p:spPr>
          <a:xfrm>
            <a:off x="15291639" y="4608619"/>
            <a:ext cx="3166251" cy="335348"/>
          </a:xfrm>
          <a:prstGeom prst="rect">
            <a:avLst/>
          </a:prstGeom>
        </p:spPr>
        <p:txBody>
          <a:bodyPr wrap="none">
            <a:spAutoFit/>
          </a:bodyPr>
          <a:lstStyle/>
          <a:p>
            <a:r>
              <a:rPr lang="fr-FR" sz="1579" dirty="0"/>
              <a:t>Nombre de votes  / </a:t>
            </a:r>
            <a:r>
              <a:rPr lang="fr-FR" sz="1579" dirty="0" err="1"/>
              <a:t>Aantal</a:t>
            </a:r>
            <a:r>
              <a:rPr lang="fr-FR" sz="1579" dirty="0"/>
              <a:t> </a:t>
            </a:r>
            <a:r>
              <a:rPr lang="fr-FR" sz="1579" dirty="0" err="1"/>
              <a:t>stemmen</a:t>
            </a:r>
            <a:endParaRPr lang="fr-FR" sz="1579" dirty="0"/>
          </a:p>
        </p:txBody>
      </p:sp>
    </p:spTree>
    <p:extLst>
      <p:ext uri="{BB962C8B-B14F-4D97-AF65-F5344CB8AC3E}">
        <p14:creationId xmlns:p14="http://schemas.microsoft.com/office/powerpoint/2010/main" val="402248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3729607-3F1F-474B-B55F-25EA6D951A19}"/>
              </a:ext>
            </a:extLst>
          </p:cNvPr>
          <p:cNvPicPr>
            <a:picLocks noChangeAspect="1"/>
          </p:cNvPicPr>
          <p:nvPr/>
        </p:nvPicPr>
        <p:blipFill>
          <a:blip r:embed="rId2"/>
          <a:stretch>
            <a:fillRect/>
          </a:stretch>
        </p:blipFill>
        <p:spPr>
          <a:xfrm>
            <a:off x="8657447" y="13423690"/>
            <a:ext cx="1851131" cy="925566"/>
          </a:xfrm>
          <a:prstGeom prst="rect">
            <a:avLst/>
          </a:prstGeom>
        </p:spPr>
      </p:pic>
      <p:pic>
        <p:nvPicPr>
          <p:cNvPr id="4" name="Image 3">
            <a:extLst>
              <a:ext uri="{FF2B5EF4-FFF2-40B4-BE49-F238E27FC236}">
                <a16:creationId xmlns:a16="http://schemas.microsoft.com/office/drawing/2014/main" id="{912A35B5-B5F1-E743-A4A1-7A40F8F64B73}"/>
              </a:ext>
            </a:extLst>
          </p:cNvPr>
          <p:cNvPicPr>
            <a:picLocks noChangeAspect="1"/>
          </p:cNvPicPr>
          <p:nvPr/>
        </p:nvPicPr>
        <p:blipFill>
          <a:blip r:embed="rId3"/>
          <a:stretch>
            <a:fillRect/>
          </a:stretch>
        </p:blipFill>
        <p:spPr>
          <a:xfrm>
            <a:off x="6121676" y="13423690"/>
            <a:ext cx="2153788" cy="925566"/>
          </a:xfrm>
          <a:prstGeom prst="rect">
            <a:avLst/>
          </a:prstGeom>
        </p:spPr>
      </p:pic>
      <p:pic>
        <p:nvPicPr>
          <p:cNvPr id="5" name="Image 4">
            <a:extLst>
              <a:ext uri="{FF2B5EF4-FFF2-40B4-BE49-F238E27FC236}">
                <a16:creationId xmlns:a16="http://schemas.microsoft.com/office/drawing/2014/main" id="{45F5EFDA-8F53-1948-B4D5-D99FCF475A9F}"/>
              </a:ext>
            </a:extLst>
          </p:cNvPr>
          <p:cNvPicPr>
            <a:picLocks noChangeAspect="1"/>
          </p:cNvPicPr>
          <p:nvPr/>
        </p:nvPicPr>
        <p:blipFill>
          <a:blip r:embed="rId4"/>
          <a:stretch>
            <a:fillRect/>
          </a:stretch>
        </p:blipFill>
        <p:spPr>
          <a:xfrm>
            <a:off x="10890561" y="13423689"/>
            <a:ext cx="5404127" cy="925568"/>
          </a:xfrm>
          <a:prstGeom prst="rect">
            <a:avLst/>
          </a:prstGeom>
        </p:spPr>
      </p:pic>
      <p:sp>
        <p:nvSpPr>
          <p:cNvPr id="6" name="Titre 1">
            <a:extLst>
              <a:ext uri="{FF2B5EF4-FFF2-40B4-BE49-F238E27FC236}">
                <a16:creationId xmlns:a16="http://schemas.microsoft.com/office/drawing/2014/main" id="{D0F31414-26DE-F440-82B2-9E9DF06A196B}"/>
              </a:ext>
            </a:extLst>
          </p:cNvPr>
          <p:cNvSpPr txBox="1">
            <a:spLocks/>
          </p:cNvSpPr>
          <p:nvPr/>
        </p:nvSpPr>
        <p:spPr>
          <a:xfrm>
            <a:off x="2130013" y="11513279"/>
            <a:ext cx="8760548" cy="548767"/>
          </a:xfrm>
          <a:prstGeom prst="rect">
            <a:avLst/>
          </a:prstGeom>
        </p:spPr>
        <p:txBody>
          <a:bodyPr vert="horz" lIns="160377" tIns="80189" rIns="160377" bIns="801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la rencontre citoyenne du 18/09/19  - </a:t>
            </a:r>
            <a:r>
              <a:rPr lang="fr-FR" sz="1579" dirty="0" err="1"/>
              <a:t>Resultaten</a:t>
            </a:r>
            <a:r>
              <a:rPr lang="fr-FR" sz="1579" dirty="0"/>
              <a:t>  van de </a:t>
            </a:r>
            <a:r>
              <a:rPr lang="fr-BE" sz="1579" dirty="0" err="1"/>
              <a:t>Burgerbijeenkomst</a:t>
            </a:r>
            <a:r>
              <a:rPr lang="fr-BE" sz="1579" dirty="0"/>
              <a:t> 18/09/19 </a:t>
            </a:r>
            <a:endParaRPr lang="fr-FR" sz="1579" dirty="0"/>
          </a:p>
        </p:txBody>
      </p:sp>
      <p:sp>
        <p:nvSpPr>
          <p:cNvPr id="7" name="Titre 1">
            <a:extLst>
              <a:ext uri="{FF2B5EF4-FFF2-40B4-BE49-F238E27FC236}">
                <a16:creationId xmlns:a16="http://schemas.microsoft.com/office/drawing/2014/main" id="{DC7BBD25-0CEA-C341-B2A7-DDB092DE83E3}"/>
              </a:ext>
            </a:extLst>
          </p:cNvPr>
          <p:cNvSpPr txBox="1">
            <a:spLocks/>
          </p:cNvSpPr>
          <p:nvPr/>
        </p:nvSpPr>
        <p:spPr>
          <a:xfrm>
            <a:off x="14280107" y="11642928"/>
            <a:ext cx="6218013" cy="426362"/>
          </a:xfrm>
          <a:prstGeom prst="rect">
            <a:avLst/>
          </a:prstGeom>
        </p:spPr>
        <p:txBody>
          <a:bodyPr vert="horz" lIns="160377" tIns="80189" rIns="160377" bIns="801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l’enquête en ligne  - </a:t>
            </a:r>
            <a:r>
              <a:rPr lang="fr-FR" sz="1579" dirty="0" err="1"/>
              <a:t>Resultaten</a:t>
            </a:r>
            <a:r>
              <a:rPr lang="fr-FR" sz="1579" dirty="0"/>
              <a:t> </a:t>
            </a:r>
            <a:r>
              <a:rPr lang="fr-BE" sz="1579" dirty="0"/>
              <a:t>van het online enquête</a:t>
            </a:r>
            <a:br>
              <a:rPr lang="fr-FR" sz="1579" dirty="0"/>
            </a:br>
            <a:endParaRPr lang="fr-FR" sz="1579" dirty="0"/>
          </a:p>
        </p:txBody>
      </p:sp>
      <p:sp>
        <p:nvSpPr>
          <p:cNvPr id="8" name="Rectangle 7">
            <a:extLst>
              <a:ext uri="{FF2B5EF4-FFF2-40B4-BE49-F238E27FC236}">
                <a16:creationId xmlns:a16="http://schemas.microsoft.com/office/drawing/2014/main" id="{577E1380-F316-A046-91E9-FA7ACC8B873B}"/>
              </a:ext>
            </a:extLst>
          </p:cNvPr>
          <p:cNvSpPr/>
          <p:nvPr/>
        </p:nvSpPr>
        <p:spPr>
          <a:xfrm>
            <a:off x="5257780" y="4928914"/>
            <a:ext cx="3166764" cy="335348"/>
          </a:xfrm>
          <a:prstGeom prst="rect">
            <a:avLst/>
          </a:prstGeom>
        </p:spPr>
        <p:txBody>
          <a:bodyPr wrap="none">
            <a:spAutoFit/>
          </a:bodyPr>
          <a:lstStyle/>
          <a:p>
            <a:r>
              <a:rPr lang="fr-FR" sz="1579" dirty="0"/>
              <a:t>Nombre de votes  / </a:t>
            </a:r>
            <a:r>
              <a:rPr lang="fr-FR" sz="1579" dirty="0" err="1"/>
              <a:t>Aantal</a:t>
            </a:r>
            <a:r>
              <a:rPr lang="fr-FR" sz="1579" dirty="0"/>
              <a:t> </a:t>
            </a:r>
            <a:r>
              <a:rPr lang="fr-FR" sz="1579" dirty="0" err="1"/>
              <a:t>stemmen</a:t>
            </a:r>
            <a:endParaRPr lang="fr-FR" sz="1579" dirty="0"/>
          </a:p>
        </p:txBody>
      </p:sp>
      <p:sp>
        <p:nvSpPr>
          <p:cNvPr id="10" name="Rectangle 9">
            <a:extLst>
              <a:ext uri="{FF2B5EF4-FFF2-40B4-BE49-F238E27FC236}">
                <a16:creationId xmlns:a16="http://schemas.microsoft.com/office/drawing/2014/main" id="{3A906DE1-6FA0-A148-B8D9-39E376E15401}"/>
              </a:ext>
            </a:extLst>
          </p:cNvPr>
          <p:cNvSpPr/>
          <p:nvPr/>
        </p:nvSpPr>
        <p:spPr>
          <a:xfrm>
            <a:off x="666515" y="928518"/>
            <a:ext cx="20448091" cy="2791470"/>
          </a:xfrm>
          <a:prstGeom prst="rect">
            <a:avLst/>
          </a:prstGeom>
        </p:spPr>
        <p:txBody>
          <a:bodyPr wrap="square">
            <a:spAutoFit/>
          </a:bodyPr>
          <a:lstStyle/>
          <a:p>
            <a:r>
              <a:rPr lang="fr-BE" sz="3508" dirty="0">
                <a:solidFill>
                  <a:schemeClr val="accent6"/>
                </a:solidFill>
              </a:rPr>
              <a:t>Le fait que la nouvelle ligne de tram soit accessible aux personnes à mobilité́ réduite (poussettes, chaises roulantes, personnes âgées...) est pour vous un élément …</a:t>
            </a:r>
          </a:p>
          <a:p>
            <a:endParaRPr lang="fr-BE" sz="3508" dirty="0">
              <a:solidFill>
                <a:schemeClr val="accent6"/>
              </a:solidFill>
              <a:latin typeface="SourceSansPro"/>
            </a:endParaRPr>
          </a:p>
          <a:p>
            <a:r>
              <a:rPr lang="fr-BE" sz="3508" dirty="0">
                <a:solidFill>
                  <a:schemeClr val="accent6"/>
                </a:solidFill>
              </a:rPr>
              <a:t>De </a:t>
            </a:r>
            <a:r>
              <a:rPr lang="fr-BE" sz="3508" dirty="0" err="1">
                <a:solidFill>
                  <a:schemeClr val="accent6"/>
                </a:solidFill>
              </a:rPr>
              <a:t>toegankelijkheid</a:t>
            </a:r>
            <a:r>
              <a:rPr lang="fr-BE" sz="3508" dirty="0">
                <a:solidFill>
                  <a:schemeClr val="accent6"/>
                </a:solidFill>
              </a:rPr>
              <a:t> van de </a:t>
            </a:r>
            <a:r>
              <a:rPr lang="fr-BE" sz="3508" dirty="0" err="1">
                <a:solidFill>
                  <a:schemeClr val="accent6"/>
                </a:solidFill>
              </a:rPr>
              <a:t>nieuwe</a:t>
            </a:r>
            <a:r>
              <a:rPr lang="fr-BE" sz="3508" dirty="0">
                <a:solidFill>
                  <a:schemeClr val="accent6"/>
                </a:solidFill>
              </a:rPr>
              <a:t> </a:t>
            </a:r>
            <a:r>
              <a:rPr lang="fr-BE" sz="3508" dirty="0" err="1">
                <a:solidFill>
                  <a:schemeClr val="accent6"/>
                </a:solidFill>
              </a:rPr>
              <a:t>tramlijn</a:t>
            </a:r>
            <a:r>
              <a:rPr lang="fr-BE" sz="3508" dirty="0">
                <a:solidFill>
                  <a:schemeClr val="accent6"/>
                </a:solidFill>
              </a:rPr>
              <a:t> </a:t>
            </a:r>
            <a:r>
              <a:rPr lang="fr-BE" sz="3508" dirty="0" err="1">
                <a:solidFill>
                  <a:schemeClr val="accent6"/>
                </a:solidFill>
              </a:rPr>
              <a:t>voor</a:t>
            </a:r>
            <a:r>
              <a:rPr lang="fr-BE" sz="3508" dirty="0">
                <a:solidFill>
                  <a:schemeClr val="accent6"/>
                </a:solidFill>
              </a:rPr>
              <a:t> </a:t>
            </a:r>
            <a:r>
              <a:rPr lang="fr-BE" sz="3508" dirty="0" err="1">
                <a:solidFill>
                  <a:schemeClr val="accent6"/>
                </a:solidFill>
              </a:rPr>
              <a:t>mensen</a:t>
            </a:r>
            <a:r>
              <a:rPr lang="fr-BE" sz="3508" dirty="0">
                <a:solidFill>
                  <a:schemeClr val="accent6"/>
                </a:solidFill>
              </a:rPr>
              <a:t> met </a:t>
            </a:r>
            <a:r>
              <a:rPr lang="fr-BE" sz="3508" dirty="0" err="1">
                <a:solidFill>
                  <a:schemeClr val="accent6"/>
                </a:solidFill>
              </a:rPr>
              <a:t>een</a:t>
            </a:r>
            <a:r>
              <a:rPr lang="fr-BE" sz="3508" dirty="0">
                <a:solidFill>
                  <a:schemeClr val="accent6"/>
                </a:solidFill>
              </a:rPr>
              <a:t> </a:t>
            </a:r>
            <a:r>
              <a:rPr lang="fr-BE" sz="3508" dirty="0" err="1">
                <a:solidFill>
                  <a:schemeClr val="accent6"/>
                </a:solidFill>
              </a:rPr>
              <a:t>verminderde</a:t>
            </a:r>
            <a:r>
              <a:rPr lang="fr-BE" sz="3508" dirty="0">
                <a:solidFill>
                  <a:schemeClr val="accent6"/>
                </a:solidFill>
              </a:rPr>
              <a:t> </a:t>
            </a:r>
            <a:r>
              <a:rPr lang="fr-BE" sz="3508" dirty="0" err="1">
                <a:solidFill>
                  <a:schemeClr val="accent6"/>
                </a:solidFill>
              </a:rPr>
              <a:t>mobiliteit</a:t>
            </a:r>
            <a:r>
              <a:rPr lang="fr-BE" sz="3508" dirty="0">
                <a:solidFill>
                  <a:schemeClr val="accent6"/>
                </a:solidFill>
              </a:rPr>
              <a:t> (</a:t>
            </a:r>
            <a:r>
              <a:rPr lang="fr-BE" sz="3508" dirty="0" err="1">
                <a:solidFill>
                  <a:schemeClr val="accent6"/>
                </a:solidFill>
              </a:rPr>
              <a:t>kinderwagens</a:t>
            </a:r>
            <a:r>
              <a:rPr lang="fr-BE" sz="3508" dirty="0">
                <a:solidFill>
                  <a:schemeClr val="accent6"/>
                </a:solidFill>
              </a:rPr>
              <a:t>, </a:t>
            </a:r>
            <a:r>
              <a:rPr lang="fr-BE" sz="3508" dirty="0" err="1">
                <a:solidFill>
                  <a:schemeClr val="accent6"/>
                </a:solidFill>
              </a:rPr>
              <a:t>rolstoelen</a:t>
            </a:r>
            <a:r>
              <a:rPr lang="fr-BE" sz="3508" dirty="0">
                <a:solidFill>
                  <a:schemeClr val="accent6"/>
                </a:solidFill>
              </a:rPr>
              <a:t>, </a:t>
            </a:r>
            <a:r>
              <a:rPr lang="fr-BE" sz="3508" dirty="0" err="1">
                <a:solidFill>
                  <a:schemeClr val="accent6"/>
                </a:solidFill>
              </a:rPr>
              <a:t>ouderen</a:t>
            </a:r>
            <a:r>
              <a:rPr lang="fr-BE" sz="3508" dirty="0">
                <a:solidFill>
                  <a:schemeClr val="accent6"/>
                </a:solidFill>
              </a:rPr>
              <a:t>, ...) </a:t>
            </a:r>
            <a:r>
              <a:rPr lang="fr-BE" sz="3508" dirty="0" err="1">
                <a:solidFill>
                  <a:schemeClr val="accent6"/>
                </a:solidFill>
              </a:rPr>
              <a:t>is</a:t>
            </a:r>
            <a:r>
              <a:rPr lang="fr-BE" sz="3508" dirty="0">
                <a:solidFill>
                  <a:schemeClr val="accent6"/>
                </a:solidFill>
              </a:rPr>
              <a:t> </a:t>
            </a:r>
            <a:r>
              <a:rPr lang="fr-BE" sz="3508" dirty="0" err="1">
                <a:solidFill>
                  <a:schemeClr val="accent6"/>
                </a:solidFill>
              </a:rPr>
              <a:t>voor</a:t>
            </a:r>
            <a:r>
              <a:rPr lang="fr-BE" sz="3508" dirty="0">
                <a:solidFill>
                  <a:schemeClr val="accent6"/>
                </a:solidFill>
              </a:rPr>
              <a:t> u …</a:t>
            </a:r>
          </a:p>
        </p:txBody>
      </p:sp>
      <p:graphicFrame>
        <p:nvGraphicFramePr>
          <p:cNvPr id="11" name="Graphique 10">
            <a:extLst>
              <a:ext uri="{FF2B5EF4-FFF2-40B4-BE49-F238E27FC236}">
                <a16:creationId xmlns:a16="http://schemas.microsoft.com/office/drawing/2014/main" id="{346BA669-AA21-E548-A40C-D7B25F75B810}"/>
              </a:ext>
            </a:extLst>
          </p:cNvPr>
          <p:cNvGraphicFramePr/>
          <p:nvPr>
            <p:extLst>
              <p:ext uri="{D42A27DB-BD31-4B8C-83A1-F6EECF244321}">
                <p14:modId xmlns:p14="http://schemas.microsoft.com/office/powerpoint/2010/main" val="2212759271"/>
              </p:ext>
            </p:extLst>
          </p:nvPr>
        </p:nvGraphicFramePr>
        <p:xfrm>
          <a:off x="666515" y="5308369"/>
          <a:ext cx="10224046" cy="62049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aphique 11">
            <a:extLst>
              <a:ext uri="{FF2B5EF4-FFF2-40B4-BE49-F238E27FC236}">
                <a16:creationId xmlns:a16="http://schemas.microsoft.com/office/drawing/2014/main" id="{90AE31C7-B20C-0F41-B187-73CF1F338485}"/>
              </a:ext>
            </a:extLst>
          </p:cNvPr>
          <p:cNvGraphicFramePr/>
          <p:nvPr>
            <p:extLst>
              <p:ext uri="{D42A27DB-BD31-4B8C-83A1-F6EECF244321}">
                <p14:modId xmlns:p14="http://schemas.microsoft.com/office/powerpoint/2010/main" val="3051759354"/>
              </p:ext>
            </p:extLst>
          </p:nvPr>
        </p:nvGraphicFramePr>
        <p:xfrm>
          <a:off x="10890562" y="5308367"/>
          <a:ext cx="9810368" cy="6290204"/>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angle 12">
            <a:extLst>
              <a:ext uri="{FF2B5EF4-FFF2-40B4-BE49-F238E27FC236}">
                <a16:creationId xmlns:a16="http://schemas.microsoft.com/office/drawing/2014/main" id="{CA3BED1B-0B67-0E4B-A45A-444BD156BF5B}"/>
              </a:ext>
            </a:extLst>
          </p:cNvPr>
          <p:cNvSpPr/>
          <p:nvPr/>
        </p:nvSpPr>
        <p:spPr>
          <a:xfrm>
            <a:off x="15519818" y="4928914"/>
            <a:ext cx="3166251" cy="335348"/>
          </a:xfrm>
          <a:prstGeom prst="rect">
            <a:avLst/>
          </a:prstGeom>
        </p:spPr>
        <p:txBody>
          <a:bodyPr wrap="none">
            <a:spAutoFit/>
          </a:bodyPr>
          <a:lstStyle/>
          <a:p>
            <a:r>
              <a:rPr lang="fr-FR" sz="1579" dirty="0"/>
              <a:t>Nombre de votes  / </a:t>
            </a:r>
            <a:r>
              <a:rPr lang="fr-FR" sz="1579" dirty="0" err="1"/>
              <a:t>Aantal</a:t>
            </a:r>
            <a:r>
              <a:rPr lang="fr-FR" sz="1579" dirty="0"/>
              <a:t> </a:t>
            </a:r>
            <a:r>
              <a:rPr lang="fr-FR" sz="1579" dirty="0" err="1"/>
              <a:t>stemmen</a:t>
            </a:r>
            <a:endParaRPr lang="fr-FR" sz="1579" dirty="0"/>
          </a:p>
        </p:txBody>
      </p:sp>
    </p:spTree>
    <p:extLst>
      <p:ext uri="{BB962C8B-B14F-4D97-AF65-F5344CB8AC3E}">
        <p14:creationId xmlns:p14="http://schemas.microsoft.com/office/powerpoint/2010/main" val="1914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3729607-3F1F-474B-B55F-25EA6D951A19}"/>
              </a:ext>
            </a:extLst>
          </p:cNvPr>
          <p:cNvPicPr>
            <a:picLocks noChangeAspect="1"/>
          </p:cNvPicPr>
          <p:nvPr/>
        </p:nvPicPr>
        <p:blipFill>
          <a:blip r:embed="rId2"/>
          <a:stretch>
            <a:fillRect/>
          </a:stretch>
        </p:blipFill>
        <p:spPr>
          <a:xfrm>
            <a:off x="8290473" y="13276990"/>
            <a:ext cx="1851131" cy="925566"/>
          </a:xfrm>
          <a:prstGeom prst="rect">
            <a:avLst/>
          </a:prstGeom>
        </p:spPr>
      </p:pic>
      <p:pic>
        <p:nvPicPr>
          <p:cNvPr id="4" name="Image 3">
            <a:extLst>
              <a:ext uri="{FF2B5EF4-FFF2-40B4-BE49-F238E27FC236}">
                <a16:creationId xmlns:a16="http://schemas.microsoft.com/office/drawing/2014/main" id="{912A35B5-B5F1-E743-A4A1-7A40F8F64B73}"/>
              </a:ext>
            </a:extLst>
          </p:cNvPr>
          <p:cNvPicPr>
            <a:picLocks noChangeAspect="1"/>
          </p:cNvPicPr>
          <p:nvPr/>
        </p:nvPicPr>
        <p:blipFill>
          <a:blip r:embed="rId3"/>
          <a:stretch>
            <a:fillRect/>
          </a:stretch>
        </p:blipFill>
        <p:spPr>
          <a:xfrm>
            <a:off x="5754702" y="13276990"/>
            <a:ext cx="2153788" cy="925566"/>
          </a:xfrm>
          <a:prstGeom prst="rect">
            <a:avLst/>
          </a:prstGeom>
        </p:spPr>
      </p:pic>
      <p:pic>
        <p:nvPicPr>
          <p:cNvPr id="5" name="Image 4">
            <a:extLst>
              <a:ext uri="{FF2B5EF4-FFF2-40B4-BE49-F238E27FC236}">
                <a16:creationId xmlns:a16="http://schemas.microsoft.com/office/drawing/2014/main" id="{45F5EFDA-8F53-1948-B4D5-D99FCF475A9F}"/>
              </a:ext>
            </a:extLst>
          </p:cNvPr>
          <p:cNvPicPr>
            <a:picLocks noChangeAspect="1"/>
          </p:cNvPicPr>
          <p:nvPr/>
        </p:nvPicPr>
        <p:blipFill>
          <a:blip r:embed="rId4"/>
          <a:stretch>
            <a:fillRect/>
          </a:stretch>
        </p:blipFill>
        <p:spPr>
          <a:xfrm>
            <a:off x="10523587" y="13276989"/>
            <a:ext cx="5404127" cy="925568"/>
          </a:xfrm>
          <a:prstGeom prst="rect">
            <a:avLst/>
          </a:prstGeom>
        </p:spPr>
      </p:pic>
      <p:sp>
        <p:nvSpPr>
          <p:cNvPr id="6" name="Titre 1">
            <a:extLst>
              <a:ext uri="{FF2B5EF4-FFF2-40B4-BE49-F238E27FC236}">
                <a16:creationId xmlns:a16="http://schemas.microsoft.com/office/drawing/2014/main" id="{01630920-F92C-4F42-B26B-7A459C8D77C4}"/>
              </a:ext>
            </a:extLst>
          </p:cNvPr>
          <p:cNvSpPr txBox="1">
            <a:spLocks/>
          </p:cNvSpPr>
          <p:nvPr/>
        </p:nvSpPr>
        <p:spPr>
          <a:xfrm>
            <a:off x="2413218" y="11482966"/>
            <a:ext cx="8760548" cy="548767"/>
          </a:xfrm>
          <a:prstGeom prst="rect">
            <a:avLst/>
          </a:prstGeom>
        </p:spPr>
        <p:txBody>
          <a:bodyPr vert="horz" lIns="160377" tIns="80189" rIns="160377" bIns="801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la rencontre citoyenne du 18/09/19  - </a:t>
            </a:r>
            <a:r>
              <a:rPr lang="fr-FR" sz="1579" dirty="0" err="1"/>
              <a:t>Resultaten</a:t>
            </a:r>
            <a:r>
              <a:rPr lang="fr-FR" sz="1579" dirty="0"/>
              <a:t>  van de </a:t>
            </a:r>
            <a:r>
              <a:rPr lang="fr-BE" sz="1579" dirty="0" err="1"/>
              <a:t>Burgerbijeenkomst</a:t>
            </a:r>
            <a:r>
              <a:rPr lang="fr-BE" sz="1579" dirty="0"/>
              <a:t> 18/09/19</a:t>
            </a:r>
            <a:endParaRPr lang="fr-FR" sz="1579" dirty="0"/>
          </a:p>
        </p:txBody>
      </p:sp>
      <p:sp>
        <p:nvSpPr>
          <p:cNvPr id="7" name="Titre 1">
            <a:extLst>
              <a:ext uri="{FF2B5EF4-FFF2-40B4-BE49-F238E27FC236}">
                <a16:creationId xmlns:a16="http://schemas.microsoft.com/office/drawing/2014/main" id="{EA1365C5-EB24-BE42-AD56-297560555B10}"/>
              </a:ext>
            </a:extLst>
          </p:cNvPr>
          <p:cNvSpPr txBox="1">
            <a:spLocks/>
          </p:cNvSpPr>
          <p:nvPr/>
        </p:nvSpPr>
        <p:spPr>
          <a:xfrm>
            <a:off x="14427040" y="11484838"/>
            <a:ext cx="5743948" cy="405052"/>
          </a:xfrm>
          <a:prstGeom prst="rect">
            <a:avLst/>
          </a:prstGeom>
        </p:spPr>
        <p:txBody>
          <a:bodyPr vert="horz" lIns="160377" tIns="80189" rIns="160377" bIns="801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l’enquête en ligne  - </a:t>
            </a:r>
            <a:r>
              <a:rPr lang="fr-FR" sz="1579" dirty="0" err="1"/>
              <a:t>Resultaten</a:t>
            </a:r>
            <a:r>
              <a:rPr lang="fr-FR" sz="1579" dirty="0"/>
              <a:t> </a:t>
            </a:r>
            <a:r>
              <a:rPr lang="fr-BE" sz="1579" dirty="0"/>
              <a:t>van het online enquête</a:t>
            </a:r>
            <a:endParaRPr lang="fr-FR" sz="1579" dirty="0"/>
          </a:p>
        </p:txBody>
      </p:sp>
      <p:sp>
        <p:nvSpPr>
          <p:cNvPr id="8" name="Rectangle 7">
            <a:extLst>
              <a:ext uri="{FF2B5EF4-FFF2-40B4-BE49-F238E27FC236}">
                <a16:creationId xmlns:a16="http://schemas.microsoft.com/office/drawing/2014/main" id="{DAAE4141-BD44-404A-87C4-30A9612602D9}"/>
              </a:ext>
            </a:extLst>
          </p:cNvPr>
          <p:cNvSpPr/>
          <p:nvPr/>
        </p:nvSpPr>
        <p:spPr>
          <a:xfrm>
            <a:off x="5069028" y="4599117"/>
            <a:ext cx="3525136" cy="335348"/>
          </a:xfrm>
          <a:prstGeom prst="rect">
            <a:avLst/>
          </a:prstGeom>
        </p:spPr>
        <p:txBody>
          <a:bodyPr wrap="square">
            <a:spAutoFit/>
          </a:bodyPr>
          <a:lstStyle/>
          <a:p>
            <a:r>
              <a:rPr lang="fr-FR" sz="1579" dirty="0"/>
              <a:t>Nombre de votes  / </a:t>
            </a:r>
            <a:r>
              <a:rPr lang="fr-FR" sz="1579" dirty="0" err="1"/>
              <a:t>Aantal</a:t>
            </a:r>
            <a:r>
              <a:rPr lang="fr-FR" sz="1579" dirty="0"/>
              <a:t> </a:t>
            </a:r>
            <a:r>
              <a:rPr lang="fr-FR" sz="1579" dirty="0" err="1"/>
              <a:t>stemmen</a:t>
            </a:r>
            <a:endParaRPr lang="fr-FR" sz="1579" dirty="0"/>
          </a:p>
        </p:txBody>
      </p:sp>
      <p:sp>
        <p:nvSpPr>
          <p:cNvPr id="10" name="Rectangle 9">
            <a:extLst>
              <a:ext uri="{FF2B5EF4-FFF2-40B4-BE49-F238E27FC236}">
                <a16:creationId xmlns:a16="http://schemas.microsoft.com/office/drawing/2014/main" id="{8D3B6A7C-D48E-E545-8780-15BA76F147B7}"/>
              </a:ext>
            </a:extLst>
          </p:cNvPr>
          <p:cNvSpPr/>
          <p:nvPr/>
        </p:nvSpPr>
        <p:spPr>
          <a:xfrm>
            <a:off x="666514" y="665755"/>
            <a:ext cx="20448091" cy="2791470"/>
          </a:xfrm>
          <a:prstGeom prst="rect">
            <a:avLst/>
          </a:prstGeom>
        </p:spPr>
        <p:txBody>
          <a:bodyPr wrap="square">
            <a:spAutoFit/>
          </a:bodyPr>
          <a:lstStyle/>
          <a:p>
            <a:r>
              <a:rPr lang="fr-BE" sz="3508" dirty="0">
                <a:solidFill>
                  <a:schemeClr val="accent6"/>
                </a:solidFill>
              </a:rPr>
              <a:t>La liaison entre la nouvelle ligne de tram et le réseau de transport en commun existant (</a:t>
            </a:r>
            <a:r>
              <a:rPr lang="fr-BE" sz="3508" dirty="0" err="1">
                <a:solidFill>
                  <a:schemeClr val="accent6"/>
                </a:solidFill>
              </a:rPr>
              <a:t>métro</a:t>
            </a:r>
            <a:r>
              <a:rPr lang="fr-BE" sz="3508" dirty="0">
                <a:solidFill>
                  <a:schemeClr val="accent6"/>
                </a:solidFill>
              </a:rPr>
              <a:t>, tram, bus) et/ou cyclable est pour vous un élément … </a:t>
            </a:r>
          </a:p>
          <a:p>
            <a:endParaRPr lang="fr-BE" sz="3508" dirty="0">
              <a:solidFill>
                <a:schemeClr val="accent6"/>
              </a:solidFill>
              <a:latin typeface="SourceSansPro"/>
            </a:endParaRPr>
          </a:p>
          <a:p>
            <a:r>
              <a:rPr lang="fr-BE" sz="3508" dirty="0">
                <a:solidFill>
                  <a:schemeClr val="accent6"/>
                </a:solidFill>
              </a:rPr>
              <a:t>De </a:t>
            </a:r>
            <a:r>
              <a:rPr lang="fr-BE" sz="3508" dirty="0" err="1">
                <a:solidFill>
                  <a:schemeClr val="accent6"/>
                </a:solidFill>
              </a:rPr>
              <a:t>verbinding</a:t>
            </a:r>
            <a:r>
              <a:rPr lang="fr-BE" sz="3508" dirty="0">
                <a:solidFill>
                  <a:schemeClr val="accent6"/>
                </a:solidFill>
              </a:rPr>
              <a:t> </a:t>
            </a:r>
            <a:r>
              <a:rPr lang="fr-BE" sz="3508" dirty="0" err="1">
                <a:solidFill>
                  <a:schemeClr val="accent6"/>
                </a:solidFill>
              </a:rPr>
              <a:t>tussen</a:t>
            </a:r>
            <a:r>
              <a:rPr lang="fr-BE" sz="3508" dirty="0">
                <a:solidFill>
                  <a:schemeClr val="accent6"/>
                </a:solidFill>
              </a:rPr>
              <a:t> de </a:t>
            </a:r>
            <a:r>
              <a:rPr lang="fr-BE" sz="3508" dirty="0" err="1">
                <a:solidFill>
                  <a:schemeClr val="accent6"/>
                </a:solidFill>
              </a:rPr>
              <a:t>nieuwe</a:t>
            </a:r>
            <a:r>
              <a:rPr lang="fr-BE" sz="3508" dirty="0">
                <a:solidFill>
                  <a:schemeClr val="accent6"/>
                </a:solidFill>
              </a:rPr>
              <a:t> </a:t>
            </a:r>
            <a:r>
              <a:rPr lang="fr-BE" sz="3508" dirty="0" err="1">
                <a:solidFill>
                  <a:schemeClr val="accent6"/>
                </a:solidFill>
              </a:rPr>
              <a:t>tramlijn</a:t>
            </a:r>
            <a:r>
              <a:rPr lang="fr-BE" sz="3508" dirty="0">
                <a:solidFill>
                  <a:schemeClr val="accent6"/>
                </a:solidFill>
              </a:rPr>
              <a:t> en de </a:t>
            </a:r>
            <a:r>
              <a:rPr lang="fr-BE" sz="3508" dirty="0" err="1">
                <a:solidFill>
                  <a:schemeClr val="accent6"/>
                </a:solidFill>
              </a:rPr>
              <a:t>rest</a:t>
            </a:r>
            <a:r>
              <a:rPr lang="fr-BE" sz="3508" dirty="0">
                <a:solidFill>
                  <a:schemeClr val="accent6"/>
                </a:solidFill>
              </a:rPr>
              <a:t> van het </a:t>
            </a:r>
            <a:r>
              <a:rPr lang="fr-BE" sz="3508" dirty="0" err="1">
                <a:solidFill>
                  <a:schemeClr val="accent6"/>
                </a:solidFill>
              </a:rPr>
              <a:t>bestaande</a:t>
            </a:r>
            <a:r>
              <a:rPr lang="fr-BE" sz="3508" dirty="0">
                <a:solidFill>
                  <a:schemeClr val="accent6"/>
                </a:solidFill>
              </a:rPr>
              <a:t> </a:t>
            </a:r>
            <a:r>
              <a:rPr lang="fr-BE" sz="3508" dirty="0" err="1">
                <a:solidFill>
                  <a:schemeClr val="accent6"/>
                </a:solidFill>
              </a:rPr>
              <a:t>openbaar</a:t>
            </a:r>
            <a:r>
              <a:rPr lang="fr-BE" sz="3508" dirty="0">
                <a:solidFill>
                  <a:schemeClr val="accent6"/>
                </a:solidFill>
              </a:rPr>
              <a:t> </a:t>
            </a:r>
            <a:r>
              <a:rPr lang="fr-BE" sz="3508" dirty="0" err="1">
                <a:solidFill>
                  <a:schemeClr val="accent6"/>
                </a:solidFill>
              </a:rPr>
              <a:t>vervoer</a:t>
            </a:r>
            <a:r>
              <a:rPr lang="fr-BE" sz="3508" dirty="0">
                <a:solidFill>
                  <a:schemeClr val="accent6"/>
                </a:solidFill>
              </a:rPr>
              <a:t> (</a:t>
            </a:r>
            <a:r>
              <a:rPr lang="fr-BE" sz="3508" dirty="0" err="1">
                <a:solidFill>
                  <a:schemeClr val="accent6"/>
                </a:solidFill>
              </a:rPr>
              <a:t>metro's</a:t>
            </a:r>
            <a:r>
              <a:rPr lang="fr-BE" sz="3508" dirty="0">
                <a:solidFill>
                  <a:schemeClr val="accent6"/>
                </a:solidFill>
              </a:rPr>
              <a:t>, trams, </a:t>
            </a:r>
            <a:r>
              <a:rPr lang="fr-BE" sz="3508" dirty="0" err="1">
                <a:solidFill>
                  <a:schemeClr val="accent6"/>
                </a:solidFill>
              </a:rPr>
              <a:t>bussen</a:t>
            </a:r>
            <a:r>
              <a:rPr lang="fr-BE" sz="3508" dirty="0">
                <a:solidFill>
                  <a:schemeClr val="accent6"/>
                </a:solidFill>
              </a:rPr>
              <a:t>) en/of het </a:t>
            </a:r>
            <a:r>
              <a:rPr lang="fr-BE" sz="3508" dirty="0" err="1">
                <a:solidFill>
                  <a:schemeClr val="accent6"/>
                </a:solidFill>
              </a:rPr>
              <a:t>fietsnetwerk</a:t>
            </a:r>
            <a:r>
              <a:rPr lang="fr-BE" sz="3508" dirty="0">
                <a:solidFill>
                  <a:schemeClr val="accent6"/>
                </a:solidFill>
              </a:rPr>
              <a:t> </a:t>
            </a:r>
            <a:r>
              <a:rPr lang="fr-BE" sz="3508" dirty="0" err="1">
                <a:solidFill>
                  <a:schemeClr val="accent6"/>
                </a:solidFill>
              </a:rPr>
              <a:t>is</a:t>
            </a:r>
            <a:r>
              <a:rPr lang="fr-BE" sz="3508" dirty="0">
                <a:solidFill>
                  <a:schemeClr val="accent6"/>
                </a:solidFill>
              </a:rPr>
              <a:t> </a:t>
            </a:r>
            <a:r>
              <a:rPr lang="fr-BE" sz="3508" dirty="0" err="1">
                <a:solidFill>
                  <a:schemeClr val="accent6"/>
                </a:solidFill>
              </a:rPr>
              <a:t>voor</a:t>
            </a:r>
            <a:r>
              <a:rPr lang="fr-BE" sz="3508" dirty="0">
                <a:solidFill>
                  <a:schemeClr val="accent6"/>
                </a:solidFill>
              </a:rPr>
              <a:t> u …</a:t>
            </a:r>
          </a:p>
        </p:txBody>
      </p:sp>
      <p:graphicFrame>
        <p:nvGraphicFramePr>
          <p:cNvPr id="13" name="Graphique 12">
            <a:extLst>
              <a:ext uri="{FF2B5EF4-FFF2-40B4-BE49-F238E27FC236}">
                <a16:creationId xmlns:a16="http://schemas.microsoft.com/office/drawing/2014/main" id="{889316B4-5278-514D-B804-4906E165B818}"/>
              </a:ext>
            </a:extLst>
          </p:cNvPr>
          <p:cNvGraphicFramePr/>
          <p:nvPr>
            <p:extLst>
              <p:ext uri="{D42A27DB-BD31-4B8C-83A1-F6EECF244321}">
                <p14:modId xmlns:p14="http://schemas.microsoft.com/office/powerpoint/2010/main" val="2399145280"/>
              </p:ext>
            </p:extLst>
          </p:nvPr>
        </p:nvGraphicFramePr>
        <p:xfrm>
          <a:off x="10766685" y="5183355"/>
          <a:ext cx="9746508" cy="630319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Graphique 13">
            <a:extLst>
              <a:ext uri="{FF2B5EF4-FFF2-40B4-BE49-F238E27FC236}">
                <a16:creationId xmlns:a16="http://schemas.microsoft.com/office/drawing/2014/main" id="{8E1804D2-40ED-7A4C-88F1-18C22CB36106}"/>
              </a:ext>
            </a:extLst>
          </p:cNvPr>
          <p:cNvGraphicFramePr/>
          <p:nvPr>
            <p:extLst>
              <p:ext uri="{D42A27DB-BD31-4B8C-83A1-F6EECF244321}">
                <p14:modId xmlns:p14="http://schemas.microsoft.com/office/powerpoint/2010/main" val="1961529158"/>
              </p:ext>
            </p:extLst>
          </p:nvPr>
        </p:nvGraphicFramePr>
        <p:xfrm>
          <a:off x="666514" y="5247665"/>
          <a:ext cx="10286073" cy="6303194"/>
        </p:xfrm>
        <a:graphic>
          <a:graphicData uri="http://schemas.openxmlformats.org/drawingml/2006/chart">
            <c:chart xmlns:c="http://schemas.openxmlformats.org/drawingml/2006/chart" xmlns:r="http://schemas.openxmlformats.org/officeDocument/2006/relationships" r:id="rId6"/>
          </a:graphicData>
        </a:graphic>
      </p:graphicFrame>
      <p:sp>
        <p:nvSpPr>
          <p:cNvPr id="12" name="Rectangle 11">
            <a:extLst>
              <a:ext uri="{FF2B5EF4-FFF2-40B4-BE49-F238E27FC236}">
                <a16:creationId xmlns:a16="http://schemas.microsoft.com/office/drawing/2014/main" id="{8B163737-A941-A648-A03B-1B2A32862424}"/>
              </a:ext>
            </a:extLst>
          </p:cNvPr>
          <p:cNvSpPr/>
          <p:nvPr/>
        </p:nvSpPr>
        <p:spPr>
          <a:xfrm>
            <a:off x="15715888" y="4599117"/>
            <a:ext cx="3166251" cy="335348"/>
          </a:xfrm>
          <a:prstGeom prst="rect">
            <a:avLst/>
          </a:prstGeom>
        </p:spPr>
        <p:txBody>
          <a:bodyPr wrap="none">
            <a:spAutoFit/>
          </a:bodyPr>
          <a:lstStyle/>
          <a:p>
            <a:r>
              <a:rPr lang="fr-FR" sz="1579" dirty="0"/>
              <a:t>Nombre de votes  / </a:t>
            </a:r>
            <a:r>
              <a:rPr lang="fr-FR" sz="1579" dirty="0" err="1"/>
              <a:t>Aantal</a:t>
            </a:r>
            <a:r>
              <a:rPr lang="fr-FR" sz="1579" dirty="0"/>
              <a:t> </a:t>
            </a:r>
            <a:r>
              <a:rPr lang="fr-FR" sz="1579" dirty="0" err="1"/>
              <a:t>stemmen</a:t>
            </a:r>
            <a:endParaRPr lang="fr-FR" sz="1579" dirty="0"/>
          </a:p>
        </p:txBody>
      </p:sp>
    </p:spTree>
    <p:extLst>
      <p:ext uri="{BB962C8B-B14F-4D97-AF65-F5344CB8AC3E}">
        <p14:creationId xmlns:p14="http://schemas.microsoft.com/office/powerpoint/2010/main" val="1166694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3729607-3F1F-474B-B55F-25EA6D951A19}"/>
              </a:ext>
            </a:extLst>
          </p:cNvPr>
          <p:cNvPicPr>
            <a:picLocks noChangeAspect="1"/>
          </p:cNvPicPr>
          <p:nvPr/>
        </p:nvPicPr>
        <p:blipFill>
          <a:blip r:embed="rId2"/>
          <a:stretch>
            <a:fillRect/>
          </a:stretch>
        </p:blipFill>
        <p:spPr>
          <a:xfrm>
            <a:off x="8252372" y="13404640"/>
            <a:ext cx="1851131" cy="925566"/>
          </a:xfrm>
          <a:prstGeom prst="rect">
            <a:avLst/>
          </a:prstGeom>
        </p:spPr>
      </p:pic>
      <p:pic>
        <p:nvPicPr>
          <p:cNvPr id="4" name="Image 3">
            <a:extLst>
              <a:ext uri="{FF2B5EF4-FFF2-40B4-BE49-F238E27FC236}">
                <a16:creationId xmlns:a16="http://schemas.microsoft.com/office/drawing/2014/main" id="{912A35B5-B5F1-E743-A4A1-7A40F8F64B73}"/>
              </a:ext>
            </a:extLst>
          </p:cNvPr>
          <p:cNvPicPr>
            <a:picLocks noChangeAspect="1"/>
          </p:cNvPicPr>
          <p:nvPr/>
        </p:nvPicPr>
        <p:blipFill>
          <a:blip r:embed="rId3"/>
          <a:stretch>
            <a:fillRect/>
          </a:stretch>
        </p:blipFill>
        <p:spPr>
          <a:xfrm>
            <a:off x="5716601" y="13404640"/>
            <a:ext cx="2153788" cy="925566"/>
          </a:xfrm>
          <a:prstGeom prst="rect">
            <a:avLst/>
          </a:prstGeom>
        </p:spPr>
      </p:pic>
      <p:pic>
        <p:nvPicPr>
          <p:cNvPr id="5" name="Image 4">
            <a:extLst>
              <a:ext uri="{FF2B5EF4-FFF2-40B4-BE49-F238E27FC236}">
                <a16:creationId xmlns:a16="http://schemas.microsoft.com/office/drawing/2014/main" id="{45F5EFDA-8F53-1948-B4D5-D99FCF475A9F}"/>
              </a:ext>
            </a:extLst>
          </p:cNvPr>
          <p:cNvPicPr>
            <a:picLocks noChangeAspect="1"/>
          </p:cNvPicPr>
          <p:nvPr/>
        </p:nvPicPr>
        <p:blipFill>
          <a:blip r:embed="rId4"/>
          <a:stretch>
            <a:fillRect/>
          </a:stretch>
        </p:blipFill>
        <p:spPr>
          <a:xfrm>
            <a:off x="10485486" y="13404639"/>
            <a:ext cx="5404127" cy="925568"/>
          </a:xfrm>
          <a:prstGeom prst="rect">
            <a:avLst/>
          </a:prstGeom>
        </p:spPr>
      </p:pic>
      <p:sp>
        <p:nvSpPr>
          <p:cNvPr id="6" name="Titre 1">
            <a:extLst>
              <a:ext uri="{FF2B5EF4-FFF2-40B4-BE49-F238E27FC236}">
                <a16:creationId xmlns:a16="http://schemas.microsoft.com/office/drawing/2014/main" id="{347887DF-D63F-094C-9682-DA928ED29016}"/>
              </a:ext>
            </a:extLst>
          </p:cNvPr>
          <p:cNvSpPr txBox="1">
            <a:spLocks/>
          </p:cNvSpPr>
          <p:nvPr/>
        </p:nvSpPr>
        <p:spPr>
          <a:xfrm>
            <a:off x="1724938" y="11630887"/>
            <a:ext cx="8760548" cy="548767"/>
          </a:xfrm>
          <a:prstGeom prst="rect">
            <a:avLst/>
          </a:prstGeom>
        </p:spPr>
        <p:txBody>
          <a:bodyPr vert="horz" lIns="160377" tIns="80189" rIns="160377" bIns="801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la rencontre citoyenne du 18/09/19  - </a:t>
            </a:r>
            <a:r>
              <a:rPr lang="fr-FR" sz="1579" dirty="0" err="1"/>
              <a:t>Resultaten</a:t>
            </a:r>
            <a:r>
              <a:rPr lang="fr-FR" sz="1579" dirty="0"/>
              <a:t>  van de </a:t>
            </a:r>
            <a:r>
              <a:rPr lang="fr-BE" sz="1579" dirty="0" err="1"/>
              <a:t>Burgerbijeenkomst</a:t>
            </a:r>
            <a:r>
              <a:rPr lang="fr-BE" sz="1579" dirty="0"/>
              <a:t> 18/09/19 </a:t>
            </a:r>
            <a:endParaRPr lang="fr-FR" sz="1579" dirty="0"/>
          </a:p>
        </p:txBody>
      </p:sp>
      <p:sp>
        <p:nvSpPr>
          <p:cNvPr id="7" name="Titre 1">
            <a:extLst>
              <a:ext uri="{FF2B5EF4-FFF2-40B4-BE49-F238E27FC236}">
                <a16:creationId xmlns:a16="http://schemas.microsoft.com/office/drawing/2014/main" id="{A220B801-0F4B-0744-85D2-C40AB51F1C6F}"/>
              </a:ext>
            </a:extLst>
          </p:cNvPr>
          <p:cNvSpPr txBox="1">
            <a:spLocks/>
          </p:cNvSpPr>
          <p:nvPr/>
        </p:nvSpPr>
        <p:spPr>
          <a:xfrm>
            <a:off x="14640150" y="11692089"/>
            <a:ext cx="5861402" cy="426362"/>
          </a:xfrm>
          <a:prstGeom prst="rect">
            <a:avLst/>
          </a:prstGeom>
        </p:spPr>
        <p:txBody>
          <a:bodyPr vert="horz" lIns="160377" tIns="80189" rIns="160377" bIns="801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579" dirty="0"/>
              <a:t>Résultats de l’enquête en ligne  - </a:t>
            </a:r>
            <a:r>
              <a:rPr lang="fr-FR" sz="1579" dirty="0" err="1"/>
              <a:t>Resultaten</a:t>
            </a:r>
            <a:r>
              <a:rPr lang="fr-FR" sz="1579" dirty="0"/>
              <a:t> </a:t>
            </a:r>
            <a:r>
              <a:rPr lang="fr-BE" sz="1579" dirty="0"/>
              <a:t>van het online enquête</a:t>
            </a:r>
            <a:endParaRPr lang="fr-FR" sz="1579" dirty="0"/>
          </a:p>
        </p:txBody>
      </p:sp>
      <p:sp>
        <p:nvSpPr>
          <p:cNvPr id="8" name="Rectangle 7">
            <a:extLst>
              <a:ext uri="{FF2B5EF4-FFF2-40B4-BE49-F238E27FC236}">
                <a16:creationId xmlns:a16="http://schemas.microsoft.com/office/drawing/2014/main" id="{E280189A-5771-484A-87D8-EF351EB6EAF2}"/>
              </a:ext>
            </a:extLst>
          </p:cNvPr>
          <p:cNvSpPr/>
          <p:nvPr/>
        </p:nvSpPr>
        <p:spPr>
          <a:xfrm>
            <a:off x="5085609" y="4529194"/>
            <a:ext cx="3166764" cy="335348"/>
          </a:xfrm>
          <a:prstGeom prst="rect">
            <a:avLst/>
          </a:prstGeom>
        </p:spPr>
        <p:txBody>
          <a:bodyPr wrap="none">
            <a:spAutoFit/>
          </a:bodyPr>
          <a:lstStyle/>
          <a:p>
            <a:r>
              <a:rPr lang="fr-FR" sz="1579" dirty="0"/>
              <a:t>Nombre de votes  / </a:t>
            </a:r>
            <a:r>
              <a:rPr lang="fr-FR" sz="1579" dirty="0" err="1"/>
              <a:t>Aantal</a:t>
            </a:r>
            <a:r>
              <a:rPr lang="fr-FR" sz="1579" dirty="0"/>
              <a:t> </a:t>
            </a:r>
            <a:r>
              <a:rPr lang="fr-FR" sz="1579" dirty="0" err="1"/>
              <a:t>stemmen</a:t>
            </a:r>
            <a:endParaRPr lang="fr-FR" sz="1579" dirty="0"/>
          </a:p>
        </p:txBody>
      </p:sp>
      <p:sp>
        <p:nvSpPr>
          <p:cNvPr id="10" name="Rectangle 9">
            <a:extLst>
              <a:ext uri="{FF2B5EF4-FFF2-40B4-BE49-F238E27FC236}">
                <a16:creationId xmlns:a16="http://schemas.microsoft.com/office/drawing/2014/main" id="{06E606A8-41A2-0341-ADC1-68137121E657}"/>
              </a:ext>
            </a:extLst>
          </p:cNvPr>
          <p:cNvSpPr/>
          <p:nvPr/>
        </p:nvSpPr>
        <p:spPr>
          <a:xfrm>
            <a:off x="614779" y="781860"/>
            <a:ext cx="19886773" cy="3539430"/>
          </a:xfrm>
          <a:prstGeom prst="rect">
            <a:avLst/>
          </a:prstGeom>
        </p:spPr>
        <p:txBody>
          <a:bodyPr wrap="square">
            <a:spAutoFit/>
          </a:bodyPr>
          <a:lstStyle/>
          <a:p>
            <a:r>
              <a:rPr lang="fr-BE" sz="3200" dirty="0">
                <a:solidFill>
                  <a:schemeClr val="accent6"/>
                </a:solidFill>
              </a:rPr>
              <a:t>La création d’une nouvelle ligne de tram implique de repenser l’organisation de l’espace public pour garantir la sécurité́ de tous (piétons, cyclistes, usagers des transport en commun, automobilistes). Pour vous, cet aspect de sécurité́ routière doit être considèré comme …</a:t>
            </a:r>
          </a:p>
          <a:p>
            <a:endParaRPr lang="fr-BE" sz="3200" dirty="0">
              <a:solidFill>
                <a:schemeClr val="accent6"/>
              </a:solidFill>
              <a:latin typeface="SourceSansPro"/>
            </a:endParaRPr>
          </a:p>
          <a:p>
            <a:r>
              <a:rPr lang="fr-BE" sz="3200" dirty="0">
                <a:solidFill>
                  <a:schemeClr val="accent6"/>
                </a:solidFill>
              </a:rPr>
              <a:t>De </a:t>
            </a:r>
            <a:r>
              <a:rPr lang="fr-BE" sz="3200" dirty="0" err="1">
                <a:solidFill>
                  <a:schemeClr val="accent6"/>
                </a:solidFill>
              </a:rPr>
              <a:t>aanleg</a:t>
            </a:r>
            <a:r>
              <a:rPr lang="fr-BE" sz="3200" dirty="0">
                <a:solidFill>
                  <a:schemeClr val="accent6"/>
                </a:solidFill>
              </a:rPr>
              <a:t> van </a:t>
            </a:r>
            <a:r>
              <a:rPr lang="fr-BE" sz="3200" dirty="0" err="1">
                <a:solidFill>
                  <a:schemeClr val="accent6"/>
                </a:solidFill>
              </a:rPr>
              <a:t>een</a:t>
            </a:r>
            <a:r>
              <a:rPr lang="fr-BE" sz="3200" dirty="0">
                <a:solidFill>
                  <a:schemeClr val="accent6"/>
                </a:solidFill>
              </a:rPr>
              <a:t> </a:t>
            </a:r>
            <a:r>
              <a:rPr lang="fr-BE" sz="3200" dirty="0" err="1">
                <a:solidFill>
                  <a:schemeClr val="accent6"/>
                </a:solidFill>
              </a:rPr>
              <a:t>nieuwe</a:t>
            </a:r>
            <a:r>
              <a:rPr lang="fr-BE" sz="3200" dirty="0">
                <a:solidFill>
                  <a:schemeClr val="accent6"/>
                </a:solidFill>
              </a:rPr>
              <a:t> </a:t>
            </a:r>
            <a:r>
              <a:rPr lang="fr-BE" sz="3200" dirty="0" err="1">
                <a:solidFill>
                  <a:schemeClr val="accent6"/>
                </a:solidFill>
              </a:rPr>
              <a:t>tramlijn</a:t>
            </a:r>
            <a:r>
              <a:rPr lang="fr-BE" sz="3200" dirty="0">
                <a:solidFill>
                  <a:schemeClr val="accent6"/>
                </a:solidFill>
              </a:rPr>
              <a:t> </a:t>
            </a:r>
            <a:r>
              <a:rPr lang="fr-BE" sz="3200" dirty="0" err="1">
                <a:solidFill>
                  <a:schemeClr val="accent6"/>
                </a:solidFill>
              </a:rPr>
              <a:t>betekent</a:t>
            </a:r>
            <a:r>
              <a:rPr lang="fr-BE" sz="3200" dirty="0">
                <a:solidFill>
                  <a:schemeClr val="accent6"/>
                </a:solidFill>
              </a:rPr>
              <a:t> </a:t>
            </a:r>
            <a:r>
              <a:rPr lang="fr-BE" sz="3200" dirty="0" err="1">
                <a:solidFill>
                  <a:schemeClr val="accent6"/>
                </a:solidFill>
              </a:rPr>
              <a:t>dat</a:t>
            </a:r>
            <a:r>
              <a:rPr lang="fr-BE" sz="3200" dirty="0">
                <a:solidFill>
                  <a:schemeClr val="accent6"/>
                </a:solidFill>
              </a:rPr>
              <a:t> de </a:t>
            </a:r>
            <a:r>
              <a:rPr lang="fr-BE" sz="3200" dirty="0" err="1">
                <a:solidFill>
                  <a:schemeClr val="accent6"/>
                </a:solidFill>
              </a:rPr>
              <a:t>organisatie</a:t>
            </a:r>
            <a:r>
              <a:rPr lang="fr-BE" sz="3200" dirty="0">
                <a:solidFill>
                  <a:schemeClr val="accent6"/>
                </a:solidFill>
              </a:rPr>
              <a:t> van de </a:t>
            </a:r>
            <a:r>
              <a:rPr lang="fr-BE" sz="3200" dirty="0" err="1">
                <a:solidFill>
                  <a:schemeClr val="accent6"/>
                </a:solidFill>
              </a:rPr>
              <a:t>openbare</a:t>
            </a:r>
            <a:r>
              <a:rPr lang="fr-BE" sz="3200" dirty="0">
                <a:solidFill>
                  <a:schemeClr val="accent6"/>
                </a:solidFill>
              </a:rPr>
              <a:t> </a:t>
            </a:r>
            <a:r>
              <a:rPr lang="fr-BE" sz="3200" dirty="0" err="1">
                <a:solidFill>
                  <a:schemeClr val="accent6"/>
                </a:solidFill>
              </a:rPr>
              <a:t>ruimte</a:t>
            </a:r>
            <a:r>
              <a:rPr lang="fr-BE" sz="3200" dirty="0">
                <a:solidFill>
                  <a:schemeClr val="accent6"/>
                </a:solidFill>
              </a:rPr>
              <a:t> </a:t>
            </a:r>
            <a:r>
              <a:rPr lang="fr-BE" sz="3200" dirty="0" err="1">
                <a:solidFill>
                  <a:schemeClr val="accent6"/>
                </a:solidFill>
              </a:rPr>
              <a:t>opnieuw</a:t>
            </a:r>
            <a:r>
              <a:rPr lang="fr-BE" sz="3200" dirty="0">
                <a:solidFill>
                  <a:schemeClr val="accent6"/>
                </a:solidFill>
              </a:rPr>
              <a:t> </a:t>
            </a:r>
            <a:r>
              <a:rPr lang="fr-BE" sz="3200" dirty="0" err="1">
                <a:solidFill>
                  <a:schemeClr val="accent6"/>
                </a:solidFill>
              </a:rPr>
              <a:t>bekeken</a:t>
            </a:r>
            <a:r>
              <a:rPr lang="fr-BE" sz="3200" dirty="0">
                <a:solidFill>
                  <a:schemeClr val="accent6"/>
                </a:solidFill>
              </a:rPr>
              <a:t> </a:t>
            </a:r>
            <a:r>
              <a:rPr lang="fr-BE" sz="3200" dirty="0" err="1">
                <a:solidFill>
                  <a:schemeClr val="accent6"/>
                </a:solidFill>
              </a:rPr>
              <a:t>moet</a:t>
            </a:r>
            <a:r>
              <a:rPr lang="fr-BE" sz="3200" dirty="0">
                <a:solidFill>
                  <a:schemeClr val="accent6"/>
                </a:solidFill>
              </a:rPr>
              <a:t> </a:t>
            </a:r>
            <a:r>
              <a:rPr lang="fr-BE" sz="3200" dirty="0" err="1">
                <a:solidFill>
                  <a:schemeClr val="accent6"/>
                </a:solidFill>
              </a:rPr>
              <a:t>worden</a:t>
            </a:r>
            <a:r>
              <a:rPr lang="fr-BE" sz="3200" dirty="0">
                <a:solidFill>
                  <a:schemeClr val="accent6"/>
                </a:solidFill>
              </a:rPr>
              <a:t> om </a:t>
            </a:r>
            <a:r>
              <a:rPr lang="fr-BE" sz="3200" dirty="0" err="1">
                <a:solidFill>
                  <a:schemeClr val="accent6"/>
                </a:solidFill>
              </a:rPr>
              <a:t>ieders</a:t>
            </a:r>
            <a:r>
              <a:rPr lang="fr-BE" sz="3200" dirty="0">
                <a:solidFill>
                  <a:schemeClr val="accent6"/>
                </a:solidFill>
              </a:rPr>
              <a:t> </a:t>
            </a:r>
            <a:r>
              <a:rPr lang="fr-BE" sz="3200" dirty="0" err="1">
                <a:solidFill>
                  <a:schemeClr val="accent6"/>
                </a:solidFill>
              </a:rPr>
              <a:t>veiligheid</a:t>
            </a:r>
            <a:r>
              <a:rPr lang="fr-BE" sz="3200" dirty="0">
                <a:solidFill>
                  <a:schemeClr val="accent6"/>
                </a:solidFill>
              </a:rPr>
              <a:t> te </a:t>
            </a:r>
            <a:r>
              <a:rPr lang="fr-BE" sz="3200" dirty="0" err="1">
                <a:solidFill>
                  <a:schemeClr val="accent6"/>
                </a:solidFill>
              </a:rPr>
              <a:t>garanderen</a:t>
            </a:r>
            <a:r>
              <a:rPr lang="fr-BE" sz="3200" dirty="0">
                <a:solidFill>
                  <a:schemeClr val="accent6"/>
                </a:solidFill>
              </a:rPr>
              <a:t> (</a:t>
            </a:r>
            <a:r>
              <a:rPr lang="fr-BE" sz="3200" dirty="0" err="1">
                <a:solidFill>
                  <a:schemeClr val="accent6"/>
                </a:solidFill>
              </a:rPr>
              <a:t>voetgangers</a:t>
            </a:r>
            <a:r>
              <a:rPr lang="fr-BE" sz="3200" dirty="0">
                <a:solidFill>
                  <a:schemeClr val="accent6"/>
                </a:solidFill>
              </a:rPr>
              <a:t>, </a:t>
            </a:r>
            <a:r>
              <a:rPr lang="fr-BE" sz="3200" dirty="0" err="1">
                <a:solidFill>
                  <a:schemeClr val="accent6"/>
                </a:solidFill>
              </a:rPr>
              <a:t>fietsers</a:t>
            </a:r>
            <a:r>
              <a:rPr lang="fr-BE" sz="3200" dirty="0">
                <a:solidFill>
                  <a:schemeClr val="accent6"/>
                </a:solidFill>
              </a:rPr>
              <a:t>, </a:t>
            </a:r>
            <a:r>
              <a:rPr lang="fr-BE" sz="3200" dirty="0" err="1">
                <a:solidFill>
                  <a:schemeClr val="accent6"/>
                </a:solidFill>
              </a:rPr>
              <a:t>gebruikers</a:t>
            </a:r>
            <a:r>
              <a:rPr lang="fr-BE" sz="3200" dirty="0">
                <a:solidFill>
                  <a:schemeClr val="accent6"/>
                </a:solidFill>
              </a:rPr>
              <a:t> van het </a:t>
            </a:r>
            <a:r>
              <a:rPr lang="fr-BE" sz="3200" dirty="0" err="1">
                <a:solidFill>
                  <a:schemeClr val="accent6"/>
                </a:solidFill>
              </a:rPr>
              <a:t>openbaar</a:t>
            </a:r>
            <a:r>
              <a:rPr lang="fr-BE" sz="3200" dirty="0">
                <a:solidFill>
                  <a:schemeClr val="accent6"/>
                </a:solidFill>
              </a:rPr>
              <a:t> </a:t>
            </a:r>
            <a:r>
              <a:rPr lang="fr-BE" sz="3200" dirty="0" err="1">
                <a:solidFill>
                  <a:schemeClr val="accent6"/>
                </a:solidFill>
              </a:rPr>
              <a:t>vervoer</a:t>
            </a:r>
            <a:r>
              <a:rPr lang="fr-BE" sz="3200" dirty="0">
                <a:solidFill>
                  <a:schemeClr val="accent6"/>
                </a:solidFill>
              </a:rPr>
              <a:t>, </a:t>
            </a:r>
            <a:r>
              <a:rPr lang="fr-BE" sz="3200" dirty="0" err="1">
                <a:solidFill>
                  <a:schemeClr val="accent6"/>
                </a:solidFill>
              </a:rPr>
              <a:t>automobilisten</a:t>
            </a:r>
            <a:r>
              <a:rPr lang="fr-BE" sz="3200" dirty="0">
                <a:solidFill>
                  <a:schemeClr val="accent6"/>
                </a:solidFill>
              </a:rPr>
              <a:t>). </a:t>
            </a:r>
            <a:r>
              <a:rPr lang="fr-BE" sz="3200" dirty="0" err="1">
                <a:solidFill>
                  <a:schemeClr val="accent6"/>
                </a:solidFill>
              </a:rPr>
              <a:t>Voor</a:t>
            </a:r>
            <a:r>
              <a:rPr lang="fr-BE" sz="3200" dirty="0">
                <a:solidFill>
                  <a:schemeClr val="accent6"/>
                </a:solidFill>
              </a:rPr>
              <a:t> u </a:t>
            </a:r>
            <a:r>
              <a:rPr lang="fr-BE" sz="3200" dirty="0" err="1">
                <a:solidFill>
                  <a:schemeClr val="accent6"/>
                </a:solidFill>
              </a:rPr>
              <a:t>is</a:t>
            </a:r>
            <a:r>
              <a:rPr lang="fr-BE" sz="3200" dirty="0">
                <a:solidFill>
                  <a:schemeClr val="accent6"/>
                </a:solidFill>
              </a:rPr>
              <a:t> dit aspect van de </a:t>
            </a:r>
            <a:r>
              <a:rPr lang="fr-BE" sz="3200" dirty="0" err="1">
                <a:solidFill>
                  <a:schemeClr val="accent6"/>
                </a:solidFill>
              </a:rPr>
              <a:t>verkeersveiligheid</a:t>
            </a:r>
            <a:r>
              <a:rPr lang="fr-BE" sz="3200" dirty="0">
                <a:solidFill>
                  <a:schemeClr val="accent6"/>
                </a:solidFill>
              </a:rPr>
              <a:t> …</a:t>
            </a:r>
          </a:p>
        </p:txBody>
      </p:sp>
      <p:graphicFrame>
        <p:nvGraphicFramePr>
          <p:cNvPr id="11" name="Graphique 10">
            <a:extLst>
              <a:ext uri="{FF2B5EF4-FFF2-40B4-BE49-F238E27FC236}">
                <a16:creationId xmlns:a16="http://schemas.microsoft.com/office/drawing/2014/main" id="{7E712C4B-5F48-2240-8A37-993F40886B17}"/>
              </a:ext>
            </a:extLst>
          </p:cNvPr>
          <p:cNvGraphicFramePr/>
          <p:nvPr>
            <p:extLst>
              <p:ext uri="{D42A27DB-BD31-4B8C-83A1-F6EECF244321}">
                <p14:modId xmlns:p14="http://schemas.microsoft.com/office/powerpoint/2010/main" val="221842113"/>
              </p:ext>
            </p:extLst>
          </p:nvPr>
        </p:nvGraphicFramePr>
        <p:xfrm>
          <a:off x="614778" y="5120904"/>
          <a:ext cx="10275783" cy="62536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aphique 11">
            <a:extLst>
              <a:ext uri="{FF2B5EF4-FFF2-40B4-BE49-F238E27FC236}">
                <a16:creationId xmlns:a16="http://schemas.microsoft.com/office/drawing/2014/main" id="{BCDBE7D8-F2B5-A94F-93CB-B51A67A9EABC}"/>
              </a:ext>
            </a:extLst>
          </p:cNvPr>
          <p:cNvGraphicFramePr/>
          <p:nvPr>
            <p:extLst>
              <p:ext uri="{D42A27DB-BD31-4B8C-83A1-F6EECF244321}">
                <p14:modId xmlns:p14="http://schemas.microsoft.com/office/powerpoint/2010/main" val="2030513050"/>
              </p:ext>
            </p:extLst>
          </p:nvPr>
        </p:nvGraphicFramePr>
        <p:xfrm>
          <a:off x="10890562" y="5120904"/>
          <a:ext cx="9835838" cy="6253621"/>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angle 12">
            <a:extLst>
              <a:ext uri="{FF2B5EF4-FFF2-40B4-BE49-F238E27FC236}">
                <a16:creationId xmlns:a16="http://schemas.microsoft.com/office/drawing/2014/main" id="{D2BB24A3-BCE5-0041-95F5-0D3F4DEC3663}"/>
              </a:ext>
            </a:extLst>
          </p:cNvPr>
          <p:cNvSpPr/>
          <p:nvPr/>
        </p:nvSpPr>
        <p:spPr>
          <a:xfrm>
            <a:off x="15795746" y="4529194"/>
            <a:ext cx="3166251" cy="335348"/>
          </a:xfrm>
          <a:prstGeom prst="rect">
            <a:avLst/>
          </a:prstGeom>
        </p:spPr>
        <p:txBody>
          <a:bodyPr wrap="none">
            <a:spAutoFit/>
          </a:bodyPr>
          <a:lstStyle/>
          <a:p>
            <a:r>
              <a:rPr lang="fr-FR" sz="1579" dirty="0"/>
              <a:t>Nombre de votes  / </a:t>
            </a:r>
            <a:r>
              <a:rPr lang="fr-FR" sz="1579" dirty="0" err="1"/>
              <a:t>Aantal</a:t>
            </a:r>
            <a:r>
              <a:rPr lang="fr-FR" sz="1579" dirty="0"/>
              <a:t> </a:t>
            </a:r>
            <a:r>
              <a:rPr lang="fr-FR" sz="1579" dirty="0" err="1"/>
              <a:t>stemmen</a:t>
            </a:r>
            <a:endParaRPr lang="fr-FR" sz="1579" dirty="0"/>
          </a:p>
        </p:txBody>
      </p:sp>
    </p:spTree>
    <p:extLst>
      <p:ext uri="{BB962C8B-B14F-4D97-AF65-F5344CB8AC3E}">
        <p14:creationId xmlns:p14="http://schemas.microsoft.com/office/powerpoint/2010/main" val="279621813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1589</TotalTime>
  <Words>1284</Words>
  <Application>Microsoft Macintosh PowerPoint</Application>
  <PresentationFormat>Personnalisé</PresentationFormat>
  <Paragraphs>113</Paragraphs>
  <Slides>15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Arial</vt:lpstr>
      <vt:lpstr>Calibri</vt:lpstr>
      <vt:lpstr>Calibri Light</vt:lpstr>
      <vt:lpstr>SourceSansPro</vt:lpstr>
      <vt:lpstr>Times New Roman</vt:lpstr>
      <vt:lpstr>Wingdings</vt:lpstr>
      <vt:lpstr>Thème Office</vt:lpstr>
      <vt:lpstr>Résultats de la rencontre citoyenne du 18/09/19 et de l’enquête en ligne menée du 20/10/19 au 04/11/19  Resultaten  van de Burgerbijeenkomst 18/09/19 en van het online enquête van  20/10/19 tot en met 04/11/2019</vt:lpstr>
      <vt:lpstr>Présentation PowerPoint</vt:lpstr>
      <vt:lpstr>Pensez-vous que les aménagements en vue d’une nouvelle ligne de tram (matériaux - herbe, pavés, asphalte -, largeur de la voirie, largeur du site propre) doivent permettre la circulation des trams comme des bus ?   Vindt u dat de aanleg van een nieuwe tramlijn (materiaal bij de inrichting - gras, steen, asfalt, enz.-, breedte van de weg, breedte van de eigen bedding) de circulatie van zowel trams als bussen mogelijk moet maken?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 Bérard</dc:creator>
  <cp:lastModifiedBy>Julie Bérard</cp:lastModifiedBy>
  <cp:revision>65</cp:revision>
  <cp:lastPrinted>2019-11-28T14:21:29Z</cp:lastPrinted>
  <dcterms:created xsi:type="dcterms:W3CDTF">2019-11-27T11:41:42Z</dcterms:created>
  <dcterms:modified xsi:type="dcterms:W3CDTF">2019-11-29T08:48:19Z</dcterms:modified>
</cp:coreProperties>
</file>