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9" r:id="rId2"/>
    <p:sldId id="311" r:id="rId3"/>
    <p:sldId id="308" r:id="rId4"/>
    <p:sldId id="309" r:id="rId5"/>
    <p:sldId id="269" r:id="rId6"/>
    <p:sldId id="277" r:id="rId7"/>
    <p:sldId id="278" r:id="rId8"/>
    <p:sldId id="285" r:id="rId9"/>
    <p:sldId id="289" r:id="rId10"/>
    <p:sldId id="295" r:id="rId11"/>
    <p:sldId id="287" r:id="rId12"/>
    <p:sldId id="288" r:id="rId13"/>
    <p:sldId id="301" r:id="rId14"/>
    <p:sldId id="291" r:id="rId15"/>
    <p:sldId id="302" r:id="rId16"/>
    <p:sldId id="293" r:id="rId17"/>
    <p:sldId id="303" r:id="rId18"/>
    <p:sldId id="306" r:id="rId19"/>
    <p:sldId id="304" r:id="rId20"/>
    <p:sldId id="310" r:id="rId21"/>
    <p:sldId id="307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B6D"/>
    <a:srgbClr val="EE9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6" autoAdjust="0"/>
    <p:restoredTop sz="95062" autoAdjust="0"/>
  </p:normalViewPr>
  <p:slideViewPr>
    <p:cSldViewPr>
      <p:cViewPr varScale="1">
        <p:scale>
          <a:sx n="81" d="100"/>
          <a:sy n="81" d="100"/>
        </p:scale>
        <p:origin x="79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4BC16-FC12-4DB3-8A81-0F3FD56B0A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A8B859-04A7-4510-A743-8E21B70CFD39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associations : une existence avérée de minimum deux ans est obligatoire</a:t>
          </a:r>
          <a:endParaRPr lang="fr-FR" sz="1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gm:t>
    </dgm:pt>
    <dgm:pt modelId="{EEF86D8F-AF4A-40F0-8616-9189F2184582}" type="parTrans" cxnId="{63527F90-319E-452B-B594-31FABF59AA53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79A683-A6B9-4518-98C4-87AB821F4AA2}" type="sibTrans" cxnId="{63527F90-319E-452B-B594-31FABF59AA53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DFF3C0B-CC14-453D-8760-2E10B91969F5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dirty="0"/>
            <a:t>Le genre : minimum 3 personnes du même genre</a:t>
          </a:r>
          <a:endParaRPr lang="fr-FR" sz="14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5916E9-14FD-4142-9B36-25120A9FFB34}" type="parTrans" cxnId="{4D01D168-6C2A-4350-97F0-2E55169026A7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48FEA34-8FE9-4899-A637-43C562A83DC1}" type="sibTrans" cxnId="{4D01D168-6C2A-4350-97F0-2E55169026A7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3F855D-4BDC-4FD3-9FEA-6E49496610E0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dirty="0"/>
            <a:t>2 acteurs économiques de secteurs différents</a:t>
          </a:r>
          <a:endParaRPr lang="fr-FR" sz="14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8B4033-5296-4BB2-B314-C02B99F0DDEF}" type="parTrans" cxnId="{F40C6A8B-FFDA-449D-9B01-D819652B784A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E89F9-1AD0-42A8-8CE1-A9826795E421}" type="sibTrans" cxnId="{F40C6A8B-FFDA-449D-9B01-D819652B784A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530B70-A6BA-4459-B5D8-D27AAEC6C222}">
      <dgm:prSet phldrT="[Texte]" custT="1"/>
      <dgm:spPr>
        <a:solidFill>
          <a:srgbClr val="EE9F90"/>
        </a:solidFill>
      </dgm:spPr>
      <dgm:t>
        <a:bodyPr/>
        <a:lstStyle/>
        <a:p>
          <a:endParaRPr lang="fr-BE" sz="3200" b="0" i="0" u="none" strike="noStrike" baseline="0" dirty="0"/>
        </a:p>
        <a:p>
          <a:r>
            <a:rPr lang="fr-BE" sz="3200" b="0" i="0" u="none" strike="noStrike" baseline="0" dirty="0"/>
            <a:t>SECTEUR </a:t>
          </a:r>
        </a:p>
        <a:p>
          <a:r>
            <a:rPr lang="fr-BE" sz="3200" b="0" i="0" u="none" strike="noStrike" baseline="0" dirty="0"/>
            <a:t>DU TRACE</a:t>
          </a:r>
          <a:br>
            <a:rPr lang="fr-FR" sz="3200" b="1" i="0" u="none" dirty="0"/>
          </a:br>
          <a:endParaRPr lang="fr-FR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431468-3BEC-4457-BB64-6FF16093688B}" type="sibTrans" cxnId="{3BC961C3-60A4-49DC-B56A-B60CE31469DB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C2FDFA-314F-40B3-8DA2-06440A389511}" type="parTrans" cxnId="{3BC961C3-60A4-49DC-B56A-B60CE31469DB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7715CD4-4277-468D-BDC9-144054530937}">
      <dgm:prSet phldrT="[Texte]" custT="1"/>
      <dgm:spPr>
        <a:solidFill>
          <a:srgbClr val="EE9F90"/>
        </a:solidFill>
      </dgm:spPr>
      <dgm:t>
        <a:bodyPr/>
        <a:lstStyle/>
        <a:p>
          <a:r>
            <a:rPr lang="fr-BE" sz="36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DIVERSITE</a:t>
          </a:r>
          <a:endParaRPr lang="fr-FR" sz="3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5BF3060-FAEC-44A8-AC8B-76730E2E39F5}" type="sibTrans" cxnId="{40890BEB-EAF3-48E0-A3E4-58CA4A686E9D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DEC87EE-5B4B-409B-AEDC-31E73BB48558}" type="parTrans" cxnId="{40890BEB-EAF3-48E0-A3E4-58CA4A686E9D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7956CF-79A7-4ED0-A8E4-EC03DE7EEFF9}">
      <dgm:prSet phldrT="[Texte]" custT="1"/>
      <dgm:spPr>
        <a:solidFill>
          <a:srgbClr val="EE9F90"/>
        </a:solidFill>
      </dgm:spPr>
      <dgm:t>
        <a:bodyPr/>
        <a:lstStyle/>
        <a:p>
          <a:r>
            <a:rPr lang="fr-BE" sz="36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CATEGORIE</a:t>
          </a:r>
          <a:endParaRPr lang="fr-FR" sz="3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664B57-4BA2-4CBF-B2C9-208BD8BA2FDF}" type="sibTrans" cxnId="{01432F86-9669-404D-A7E7-AED7E09A08A1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7FEAF0-AC59-46CA-BE62-F0E12742647A}" type="parTrans" cxnId="{01432F86-9669-404D-A7E7-AED7E09A08A1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38D09DE-9E08-447B-A09E-915DD01BD45E}">
      <dgm:prSet custT="1"/>
      <dgm:spPr/>
      <dgm:t>
        <a:bodyPr/>
        <a:lstStyle/>
        <a:p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acteurs économiques : minimum 1 commerçant</a:t>
          </a:r>
        </a:p>
      </dgm:t>
    </dgm:pt>
    <dgm:pt modelId="{99558718-8743-4B65-A990-A75204F3DFCD}" type="parTrans" cxnId="{E91F9145-53AB-44B4-B34B-645991502E82}">
      <dgm:prSet/>
      <dgm:spPr/>
      <dgm:t>
        <a:bodyPr/>
        <a:lstStyle/>
        <a:p>
          <a:endParaRPr lang="fr-BE"/>
        </a:p>
      </dgm:t>
    </dgm:pt>
    <dgm:pt modelId="{7A2953BA-BFBB-468B-ABA5-DC20FC51F58A}" type="sibTrans" cxnId="{E91F9145-53AB-44B4-B34B-645991502E82}">
      <dgm:prSet/>
      <dgm:spPr/>
      <dgm:t>
        <a:bodyPr/>
        <a:lstStyle/>
        <a:p>
          <a:endParaRPr lang="fr-BE"/>
        </a:p>
      </dgm:t>
    </dgm:pt>
    <dgm:pt modelId="{9F7DA1FC-7087-441D-B0B5-55B358A23298}">
      <dgm:prSet custT="1"/>
      <dgm:spPr/>
      <dgm:t>
        <a:bodyPr/>
        <a:lstStyle/>
        <a:p>
          <a:r>
            <a:rPr lang="fr-BE" sz="1400" b="0" i="0" u="none" dirty="0"/>
            <a:t>L’ âge : minimum 2 personnes de chaque catégorie (-30, 30-55, 55+)</a:t>
          </a:r>
        </a:p>
      </dgm:t>
    </dgm:pt>
    <dgm:pt modelId="{C55152F7-E935-47B4-996D-4959DB538EA1}" type="parTrans" cxnId="{F4E7DF7B-EB07-46CF-A1A3-0C1DD5D79578}">
      <dgm:prSet/>
      <dgm:spPr/>
      <dgm:t>
        <a:bodyPr/>
        <a:lstStyle/>
        <a:p>
          <a:endParaRPr lang="fr-BE"/>
        </a:p>
      </dgm:t>
    </dgm:pt>
    <dgm:pt modelId="{B7A5B319-B9D6-4B20-A925-E5D2227665A7}" type="sibTrans" cxnId="{F4E7DF7B-EB07-46CF-A1A3-0C1DD5D79578}">
      <dgm:prSet/>
      <dgm:spPr/>
      <dgm:t>
        <a:bodyPr/>
        <a:lstStyle/>
        <a:p>
          <a:endParaRPr lang="fr-BE"/>
        </a:p>
      </dgm:t>
    </dgm:pt>
    <dgm:pt modelId="{C63C2148-CE20-446D-B747-BBFB114CDA14}">
      <dgm:prSet custT="1"/>
      <dgm:spPr/>
      <dgm:t>
        <a:bodyPr/>
        <a:lstStyle/>
        <a:p>
          <a:r>
            <a:rPr lang="fr-BE" sz="1400" b="0" i="0" u="none" dirty="0"/>
            <a:t>La langue : minimum 2 personnes néerlandophones</a:t>
          </a:r>
          <a:br>
            <a:rPr lang="nl-NL" sz="1100" b="0" i="1" u="none" dirty="0"/>
          </a:br>
          <a:endParaRPr lang="fr-BE" sz="1100" b="0" i="0" u="none" dirty="0"/>
        </a:p>
      </dgm:t>
    </dgm:pt>
    <dgm:pt modelId="{BF95BA49-AC02-48DA-B9A9-23748CAA2699}" type="parTrans" cxnId="{F92233F2-9311-48BC-9DF3-4F0ADF73315D}">
      <dgm:prSet/>
      <dgm:spPr/>
      <dgm:t>
        <a:bodyPr/>
        <a:lstStyle/>
        <a:p>
          <a:endParaRPr lang="fr-BE"/>
        </a:p>
      </dgm:t>
    </dgm:pt>
    <dgm:pt modelId="{69E73800-DDFB-48D0-8C38-CC95067CCA38}" type="sibTrans" cxnId="{F92233F2-9311-48BC-9DF3-4F0ADF73315D}">
      <dgm:prSet/>
      <dgm:spPr/>
      <dgm:t>
        <a:bodyPr/>
        <a:lstStyle/>
        <a:p>
          <a:endParaRPr lang="fr-BE"/>
        </a:p>
      </dgm:t>
    </dgm:pt>
    <dgm:pt modelId="{A34C37F8-A2EC-4157-942C-79AD794D1068}" type="pres">
      <dgm:prSet presAssocID="{4D04BC16-FC12-4DB3-8A81-0F3FD56B0A63}" presName="Name0" presStyleCnt="0">
        <dgm:presLayoutVars>
          <dgm:dir/>
          <dgm:animLvl val="lvl"/>
          <dgm:resizeHandles val="exact"/>
        </dgm:presLayoutVars>
      </dgm:prSet>
      <dgm:spPr/>
    </dgm:pt>
    <dgm:pt modelId="{AC55AC5A-4559-4933-BFFE-CEF889B50E79}" type="pres">
      <dgm:prSet presAssocID="{CD7956CF-79A7-4ED0-A8E4-EC03DE7EEFF9}" presName="linNode" presStyleCnt="0"/>
      <dgm:spPr/>
    </dgm:pt>
    <dgm:pt modelId="{D53A04AD-87E0-480F-8FBB-764D93CDC55C}" type="pres">
      <dgm:prSet presAssocID="{CD7956CF-79A7-4ED0-A8E4-EC03DE7EEFF9}" presName="parentText" presStyleLbl="node1" presStyleIdx="0" presStyleCnt="3" custScaleX="73611">
        <dgm:presLayoutVars>
          <dgm:chMax val="1"/>
          <dgm:bulletEnabled val="1"/>
        </dgm:presLayoutVars>
      </dgm:prSet>
      <dgm:spPr/>
    </dgm:pt>
    <dgm:pt modelId="{D129CAD2-DC8B-4ABF-82DE-2B450D0A6D84}" type="pres">
      <dgm:prSet presAssocID="{CD7956CF-79A7-4ED0-A8E4-EC03DE7EEFF9}" presName="descendantText" presStyleLbl="alignAccFollowNode1" presStyleIdx="0" presStyleCnt="3" custScaleX="110938">
        <dgm:presLayoutVars>
          <dgm:bulletEnabled val="1"/>
        </dgm:presLayoutVars>
      </dgm:prSet>
      <dgm:spPr/>
    </dgm:pt>
    <dgm:pt modelId="{1F9DB683-A257-4B9B-86FE-9C19A0864560}" type="pres">
      <dgm:prSet presAssocID="{38664B57-4BA2-4CBF-B2C9-208BD8BA2FDF}" presName="sp" presStyleCnt="0"/>
      <dgm:spPr/>
    </dgm:pt>
    <dgm:pt modelId="{0C2A9271-EF96-48E9-8056-CA42E6601286}" type="pres">
      <dgm:prSet presAssocID="{B7715CD4-4277-468D-BDC9-144054530937}" presName="linNode" presStyleCnt="0"/>
      <dgm:spPr/>
    </dgm:pt>
    <dgm:pt modelId="{03A634D6-65E2-4458-BEA6-A3F9820F55B3}" type="pres">
      <dgm:prSet presAssocID="{B7715CD4-4277-468D-BDC9-144054530937}" presName="parentText" presStyleLbl="node1" presStyleIdx="1" presStyleCnt="3" custScaleX="73611">
        <dgm:presLayoutVars>
          <dgm:chMax val="1"/>
          <dgm:bulletEnabled val="1"/>
        </dgm:presLayoutVars>
      </dgm:prSet>
      <dgm:spPr/>
    </dgm:pt>
    <dgm:pt modelId="{DF277227-9903-40A7-8FD9-BDA7C7C9DAEE}" type="pres">
      <dgm:prSet presAssocID="{B7715CD4-4277-468D-BDC9-144054530937}" presName="descendantText" presStyleLbl="alignAccFollowNode1" presStyleIdx="1" presStyleCnt="3" custScaleX="110914" custScaleY="98197" custLinFactNeighborX="22" custLinFactNeighborY="6842">
        <dgm:presLayoutVars>
          <dgm:bulletEnabled val="1"/>
        </dgm:presLayoutVars>
      </dgm:prSet>
      <dgm:spPr/>
    </dgm:pt>
    <dgm:pt modelId="{28CCCD64-DA50-44CD-9808-5A9DEF202727}" type="pres">
      <dgm:prSet presAssocID="{85BF3060-FAEC-44A8-AC8B-76730E2E39F5}" presName="sp" presStyleCnt="0"/>
      <dgm:spPr/>
    </dgm:pt>
    <dgm:pt modelId="{DDC38DF2-3961-414A-974B-FA8299D5DF0E}" type="pres">
      <dgm:prSet presAssocID="{BC530B70-A6BA-4459-B5D8-D27AAEC6C222}" presName="linNode" presStyleCnt="0"/>
      <dgm:spPr/>
    </dgm:pt>
    <dgm:pt modelId="{99C5BD78-69F7-4F70-8C28-9AA3465AF99A}" type="pres">
      <dgm:prSet presAssocID="{BC530B70-A6BA-4459-B5D8-D27AAEC6C222}" presName="parentText" presStyleLbl="node1" presStyleIdx="2" presStyleCnt="3" custScaleX="73611">
        <dgm:presLayoutVars>
          <dgm:chMax val="1"/>
          <dgm:bulletEnabled val="1"/>
        </dgm:presLayoutVars>
      </dgm:prSet>
      <dgm:spPr/>
    </dgm:pt>
    <dgm:pt modelId="{47E6FCB4-88FD-4CCC-B597-D2FD331C494B}" type="pres">
      <dgm:prSet presAssocID="{BC530B70-A6BA-4459-B5D8-D27AAEC6C222}" presName="descendantText" presStyleLbl="alignAccFollowNode1" presStyleIdx="2" presStyleCnt="3" custScaleX="110938">
        <dgm:presLayoutVars>
          <dgm:bulletEnabled val="1"/>
        </dgm:presLayoutVars>
      </dgm:prSet>
      <dgm:spPr/>
    </dgm:pt>
  </dgm:ptLst>
  <dgm:cxnLst>
    <dgm:cxn modelId="{2AAA1003-5D49-4672-8DFB-4D519A8FE179}" type="presOf" srcId="{5DA8B859-04A7-4510-A743-8E21B70CFD39}" destId="{D129CAD2-DC8B-4ABF-82DE-2B450D0A6D84}" srcOrd="0" destOrd="0" presId="urn:microsoft.com/office/officeart/2005/8/layout/vList5"/>
    <dgm:cxn modelId="{98D5570B-B068-4CCE-BDCD-C61C54B8C948}" type="presOf" srcId="{CD7956CF-79A7-4ED0-A8E4-EC03DE7EEFF9}" destId="{D53A04AD-87E0-480F-8FBB-764D93CDC55C}" srcOrd="0" destOrd="0" presId="urn:microsoft.com/office/officeart/2005/8/layout/vList5"/>
    <dgm:cxn modelId="{FE92D92E-B402-4129-92B4-09DA9356721F}" type="presOf" srcId="{C63C2148-CE20-446D-B747-BBFB114CDA14}" destId="{DF277227-9903-40A7-8FD9-BDA7C7C9DAEE}" srcOrd="0" destOrd="2" presId="urn:microsoft.com/office/officeart/2005/8/layout/vList5"/>
    <dgm:cxn modelId="{B8905535-C0CE-4D22-ABDF-04DB44E3007E}" type="presOf" srcId="{4D04BC16-FC12-4DB3-8A81-0F3FD56B0A63}" destId="{A34C37F8-A2EC-4157-942C-79AD794D1068}" srcOrd="0" destOrd="0" presId="urn:microsoft.com/office/officeart/2005/8/layout/vList5"/>
    <dgm:cxn modelId="{E91F9145-53AB-44B4-B34B-645991502E82}" srcId="{CD7956CF-79A7-4ED0-A8E4-EC03DE7EEFF9}" destId="{538D09DE-9E08-447B-A09E-915DD01BD45E}" srcOrd="1" destOrd="0" parTransId="{99558718-8743-4B65-A990-A75204F3DFCD}" sibTransId="{7A2953BA-BFBB-468B-ABA5-DC20FC51F58A}"/>
    <dgm:cxn modelId="{4D01D168-6C2A-4350-97F0-2E55169026A7}" srcId="{B7715CD4-4277-468D-BDC9-144054530937}" destId="{ADFF3C0B-CC14-453D-8760-2E10B91969F5}" srcOrd="0" destOrd="0" parTransId="{6C5916E9-14FD-4142-9B36-25120A9FFB34}" sibTransId="{748FEA34-8FE9-4899-A637-43C562A83DC1}"/>
    <dgm:cxn modelId="{C939F968-C0D0-4324-AFF6-A6EFEAAA2E49}" type="presOf" srcId="{538D09DE-9E08-447B-A09E-915DD01BD45E}" destId="{D129CAD2-DC8B-4ABF-82DE-2B450D0A6D84}" srcOrd="0" destOrd="1" presId="urn:microsoft.com/office/officeart/2005/8/layout/vList5"/>
    <dgm:cxn modelId="{E527EC6A-396C-4199-B289-34C19F0A7215}" type="presOf" srcId="{BC530B70-A6BA-4459-B5D8-D27AAEC6C222}" destId="{99C5BD78-69F7-4F70-8C28-9AA3465AF99A}" srcOrd="0" destOrd="0" presId="urn:microsoft.com/office/officeart/2005/8/layout/vList5"/>
    <dgm:cxn modelId="{DB258C54-F875-4955-9768-DE642095CDA2}" type="presOf" srcId="{ADFF3C0B-CC14-453D-8760-2E10B91969F5}" destId="{DF277227-9903-40A7-8FD9-BDA7C7C9DAEE}" srcOrd="0" destOrd="0" presId="urn:microsoft.com/office/officeart/2005/8/layout/vList5"/>
    <dgm:cxn modelId="{F4E7DF7B-EB07-46CF-A1A3-0C1DD5D79578}" srcId="{B7715CD4-4277-468D-BDC9-144054530937}" destId="{9F7DA1FC-7087-441D-B0B5-55B358A23298}" srcOrd="1" destOrd="0" parTransId="{C55152F7-E935-47B4-996D-4959DB538EA1}" sibTransId="{B7A5B319-B9D6-4B20-A925-E5D2227665A7}"/>
    <dgm:cxn modelId="{01432F86-9669-404D-A7E7-AED7E09A08A1}" srcId="{4D04BC16-FC12-4DB3-8A81-0F3FD56B0A63}" destId="{CD7956CF-79A7-4ED0-A8E4-EC03DE7EEFF9}" srcOrd="0" destOrd="0" parTransId="{9F7FEAF0-AC59-46CA-BE62-F0E12742647A}" sibTransId="{38664B57-4BA2-4CBF-B2C9-208BD8BA2FDF}"/>
    <dgm:cxn modelId="{F40C6A8B-FFDA-449D-9B01-D819652B784A}" srcId="{BC530B70-A6BA-4459-B5D8-D27AAEC6C222}" destId="{8E3F855D-4BDC-4FD3-9FEA-6E49496610E0}" srcOrd="0" destOrd="0" parTransId="{5C8B4033-5296-4BB2-B314-C02B99F0DDEF}" sibTransId="{55DE89F9-1AD0-42A8-8CE1-A9826795E421}"/>
    <dgm:cxn modelId="{8869A48F-4C99-42D2-BF35-B110395D770C}" type="presOf" srcId="{B7715CD4-4277-468D-BDC9-144054530937}" destId="{03A634D6-65E2-4458-BEA6-A3F9820F55B3}" srcOrd="0" destOrd="0" presId="urn:microsoft.com/office/officeart/2005/8/layout/vList5"/>
    <dgm:cxn modelId="{63527F90-319E-452B-B594-31FABF59AA53}" srcId="{CD7956CF-79A7-4ED0-A8E4-EC03DE7EEFF9}" destId="{5DA8B859-04A7-4510-A743-8E21B70CFD39}" srcOrd="0" destOrd="0" parTransId="{EEF86D8F-AF4A-40F0-8616-9189F2184582}" sibTransId="{1A79A683-A6B9-4518-98C4-87AB821F4AA2}"/>
    <dgm:cxn modelId="{3BC961C3-60A4-49DC-B56A-B60CE31469DB}" srcId="{4D04BC16-FC12-4DB3-8A81-0F3FD56B0A63}" destId="{BC530B70-A6BA-4459-B5D8-D27AAEC6C222}" srcOrd="2" destOrd="0" parTransId="{18C2FDFA-314F-40B3-8DA2-06440A389511}" sibTransId="{06431468-3BEC-4457-BB64-6FF16093688B}"/>
    <dgm:cxn modelId="{45D7F7C5-6788-4277-8F45-1E8D18F38C8E}" type="presOf" srcId="{8E3F855D-4BDC-4FD3-9FEA-6E49496610E0}" destId="{47E6FCB4-88FD-4CCC-B597-D2FD331C494B}" srcOrd="0" destOrd="0" presId="urn:microsoft.com/office/officeart/2005/8/layout/vList5"/>
    <dgm:cxn modelId="{0D5C67C9-B7B9-47F9-ACBC-4CC1A057D5CC}" type="presOf" srcId="{9F7DA1FC-7087-441D-B0B5-55B358A23298}" destId="{DF277227-9903-40A7-8FD9-BDA7C7C9DAEE}" srcOrd="0" destOrd="1" presId="urn:microsoft.com/office/officeart/2005/8/layout/vList5"/>
    <dgm:cxn modelId="{40890BEB-EAF3-48E0-A3E4-58CA4A686E9D}" srcId="{4D04BC16-FC12-4DB3-8A81-0F3FD56B0A63}" destId="{B7715CD4-4277-468D-BDC9-144054530937}" srcOrd="1" destOrd="0" parTransId="{8DEC87EE-5B4B-409B-AEDC-31E73BB48558}" sibTransId="{85BF3060-FAEC-44A8-AC8B-76730E2E39F5}"/>
    <dgm:cxn modelId="{F92233F2-9311-48BC-9DF3-4F0ADF73315D}" srcId="{B7715CD4-4277-468D-BDC9-144054530937}" destId="{C63C2148-CE20-446D-B747-BBFB114CDA14}" srcOrd="2" destOrd="0" parTransId="{BF95BA49-AC02-48DA-B9A9-23748CAA2699}" sibTransId="{69E73800-DDFB-48D0-8C38-CC95067CCA38}"/>
    <dgm:cxn modelId="{55A311D5-8D8A-4D1F-AB4C-29BB00888B2B}" type="presParOf" srcId="{A34C37F8-A2EC-4157-942C-79AD794D1068}" destId="{AC55AC5A-4559-4933-BFFE-CEF889B50E79}" srcOrd="0" destOrd="0" presId="urn:microsoft.com/office/officeart/2005/8/layout/vList5"/>
    <dgm:cxn modelId="{FDDAF832-76F2-42BF-BFEB-4B9BFC2FED2B}" type="presParOf" srcId="{AC55AC5A-4559-4933-BFFE-CEF889B50E79}" destId="{D53A04AD-87E0-480F-8FBB-764D93CDC55C}" srcOrd="0" destOrd="0" presId="urn:microsoft.com/office/officeart/2005/8/layout/vList5"/>
    <dgm:cxn modelId="{E91D8879-04AF-4DBA-B57A-488C35A74447}" type="presParOf" srcId="{AC55AC5A-4559-4933-BFFE-CEF889B50E79}" destId="{D129CAD2-DC8B-4ABF-82DE-2B450D0A6D84}" srcOrd="1" destOrd="0" presId="urn:microsoft.com/office/officeart/2005/8/layout/vList5"/>
    <dgm:cxn modelId="{398957BE-24DD-46D8-B4BE-81A837E66798}" type="presParOf" srcId="{A34C37F8-A2EC-4157-942C-79AD794D1068}" destId="{1F9DB683-A257-4B9B-86FE-9C19A0864560}" srcOrd="1" destOrd="0" presId="urn:microsoft.com/office/officeart/2005/8/layout/vList5"/>
    <dgm:cxn modelId="{D3CF5CCA-E01E-48C1-B691-D5893A5A430B}" type="presParOf" srcId="{A34C37F8-A2EC-4157-942C-79AD794D1068}" destId="{0C2A9271-EF96-48E9-8056-CA42E6601286}" srcOrd="2" destOrd="0" presId="urn:microsoft.com/office/officeart/2005/8/layout/vList5"/>
    <dgm:cxn modelId="{2BB9A060-3D66-407E-8B17-BF1CC8D24BB6}" type="presParOf" srcId="{0C2A9271-EF96-48E9-8056-CA42E6601286}" destId="{03A634D6-65E2-4458-BEA6-A3F9820F55B3}" srcOrd="0" destOrd="0" presId="urn:microsoft.com/office/officeart/2005/8/layout/vList5"/>
    <dgm:cxn modelId="{FAAA2918-081A-4CE6-B1F9-769D70B407AE}" type="presParOf" srcId="{0C2A9271-EF96-48E9-8056-CA42E6601286}" destId="{DF277227-9903-40A7-8FD9-BDA7C7C9DAEE}" srcOrd="1" destOrd="0" presId="urn:microsoft.com/office/officeart/2005/8/layout/vList5"/>
    <dgm:cxn modelId="{18C795B3-C996-45E2-ACE6-DE95DE60529A}" type="presParOf" srcId="{A34C37F8-A2EC-4157-942C-79AD794D1068}" destId="{28CCCD64-DA50-44CD-9808-5A9DEF202727}" srcOrd="3" destOrd="0" presId="urn:microsoft.com/office/officeart/2005/8/layout/vList5"/>
    <dgm:cxn modelId="{6C2564B7-BFB6-4A61-BF9D-390E693823E8}" type="presParOf" srcId="{A34C37F8-A2EC-4157-942C-79AD794D1068}" destId="{DDC38DF2-3961-414A-974B-FA8299D5DF0E}" srcOrd="4" destOrd="0" presId="urn:microsoft.com/office/officeart/2005/8/layout/vList5"/>
    <dgm:cxn modelId="{4F2D4F8A-18AD-4BCA-90D9-5272A7B3F15C}" type="presParOf" srcId="{DDC38DF2-3961-414A-974B-FA8299D5DF0E}" destId="{99C5BD78-69F7-4F70-8C28-9AA3465AF99A}" srcOrd="0" destOrd="0" presId="urn:microsoft.com/office/officeart/2005/8/layout/vList5"/>
    <dgm:cxn modelId="{156A7270-B8B9-4652-85B9-59094496A206}" type="presParOf" srcId="{DDC38DF2-3961-414A-974B-FA8299D5DF0E}" destId="{47E6FCB4-88FD-4CCC-B597-D2FD331C4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9CAD2-DC8B-4ABF-82DE-2B450D0A6D84}">
      <dsp:nvSpPr>
        <dsp:cNvPr id="0" name=""/>
        <dsp:cNvSpPr/>
      </dsp:nvSpPr>
      <dsp:spPr>
        <a:xfrm rot="5400000">
          <a:off x="6693796" y="-3346061"/>
          <a:ext cx="1186821" cy="818014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associations : une existence avérée de minimum deux ans est obligatoire</a:t>
          </a:r>
          <a:endParaRPr lang="fr-FR" sz="1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acteurs économiques : minimum 1 commerçant</a:t>
          </a:r>
        </a:p>
      </dsp:txBody>
      <dsp:txXfrm rot="-5400000">
        <a:off x="3197134" y="208537"/>
        <a:ext cx="8122209" cy="1070949"/>
      </dsp:txXfrm>
    </dsp:sp>
    <dsp:sp modelId="{D53A04AD-87E0-480F-8FBB-764D93CDC55C}">
      <dsp:nvSpPr>
        <dsp:cNvPr id="0" name=""/>
        <dsp:cNvSpPr/>
      </dsp:nvSpPr>
      <dsp:spPr>
        <a:xfrm>
          <a:off x="143999" y="2247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CATEGORIE</a:t>
          </a:r>
          <a:endParaRPr lang="fr-FR" sz="3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74667"/>
        <a:ext cx="2908294" cy="1338686"/>
      </dsp:txXfrm>
    </dsp:sp>
    <dsp:sp modelId="{DF277227-9903-40A7-8FD9-BDA7C7C9DAEE}">
      <dsp:nvSpPr>
        <dsp:cNvPr id="0" name=""/>
        <dsp:cNvSpPr/>
      </dsp:nvSpPr>
      <dsp:spPr>
        <a:xfrm rot="5400000">
          <a:off x="6704523" y="-1706272"/>
          <a:ext cx="1165422" cy="817837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Le genre : minimum 3 personnes du même genre</a:t>
          </a:r>
          <a:endParaRPr lang="fr-FR" sz="14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L’ âge : minimum 2 personnes de chaque catégorie (-30, 30-55, 55+)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La langue : minimum 2 personnes néerlandophones</a:t>
          </a:r>
          <a:br>
            <a:rPr lang="nl-NL" sz="1100" b="0" i="1" u="none" kern="1200" dirty="0"/>
          </a:br>
          <a:endParaRPr lang="fr-BE" sz="1100" b="0" i="0" u="none" kern="1200" dirty="0"/>
        </a:p>
      </dsp:txBody>
      <dsp:txXfrm rot="-5400000">
        <a:off x="3198047" y="1857095"/>
        <a:ext cx="8121484" cy="1051640"/>
      </dsp:txXfrm>
    </dsp:sp>
    <dsp:sp modelId="{03A634D6-65E2-4458-BEA6-A3F9820F55B3}">
      <dsp:nvSpPr>
        <dsp:cNvPr id="0" name=""/>
        <dsp:cNvSpPr/>
      </dsp:nvSpPr>
      <dsp:spPr>
        <a:xfrm>
          <a:off x="143999" y="1559950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DIVERSITE</a:t>
          </a:r>
          <a:endParaRPr lang="fr-FR" sz="3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1632370"/>
        <a:ext cx="2908294" cy="1338686"/>
      </dsp:txXfrm>
    </dsp:sp>
    <dsp:sp modelId="{47E6FCB4-88FD-4CCC-B597-D2FD331C494B}">
      <dsp:nvSpPr>
        <dsp:cNvPr id="0" name=""/>
        <dsp:cNvSpPr/>
      </dsp:nvSpPr>
      <dsp:spPr>
        <a:xfrm rot="5400000">
          <a:off x="6693796" y="-230656"/>
          <a:ext cx="1186821" cy="818014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2 acteurs économiques de secteurs différents</a:t>
          </a:r>
          <a:endParaRPr lang="fr-FR" sz="14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3197134" y="3323942"/>
        <a:ext cx="8122209" cy="1070949"/>
      </dsp:txXfrm>
    </dsp:sp>
    <dsp:sp modelId="{99C5BD78-69F7-4F70-8C28-9AA3465AF99A}">
      <dsp:nvSpPr>
        <dsp:cNvPr id="0" name=""/>
        <dsp:cNvSpPr/>
      </dsp:nvSpPr>
      <dsp:spPr>
        <a:xfrm>
          <a:off x="143999" y="3117652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200" b="0" i="0" u="none" strike="noStrike" kern="1200" baseline="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u="none" strike="noStrike" kern="1200" baseline="0" dirty="0"/>
            <a:t>SECTEUR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u="none" strike="noStrike" kern="1200" baseline="0" dirty="0"/>
            <a:t>DU TRACE</a:t>
          </a:r>
          <a:br>
            <a:rPr lang="fr-FR" sz="3200" b="1" i="0" u="none" kern="1200" dirty="0"/>
          </a:br>
          <a:endParaRPr lang="fr-FR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3190072"/>
        <a:ext cx="2908294" cy="1338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71E2C1-E236-48A9-9D2A-8C719F090CB0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777996-CD67-4EB9-A299-48EC8930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3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044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 title="Subtitle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92786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rgbClr val="333332"/>
                </a:solidFill>
                <a:latin typeface="Helvetica"/>
              </a:rPr>
              <a:t>Click to edit subtitle</a:t>
            </a:r>
          </a:p>
        </p:txBody>
      </p:sp>
      <p:sp>
        <p:nvSpPr>
          <p:cNvPr id="10" name="FooterPoweredBy" title="FooterPoweredBy">
            <a:extLst>
              <a:ext uri="{FF2B5EF4-FFF2-40B4-BE49-F238E27FC236}">
                <a16:creationId xmlns:a16="http://schemas.microsoft.com/office/drawing/2014/main" id="{D70A662B-B934-4CD2-A592-986AC98F567E}"/>
              </a:ext>
            </a:extLst>
          </p:cNvPr>
          <p:cNvSpPr txBox="1"/>
          <p:nvPr userDrawn="1"/>
        </p:nvSpPr>
        <p:spPr>
          <a:xfrm>
            <a:off x="9712371" y="6611938"/>
            <a:ext cx="2288286" cy="228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333332"/>
                </a:solidFill>
                <a:latin typeface="Helvetica"/>
              </a:rPr>
              <a:t>Powered by CheckMarket</a:t>
            </a:r>
          </a:p>
        </p:txBody>
      </p:sp>
      <p:sp>
        <p:nvSpPr>
          <p:cNvPr id="6" name="Title" title="Title">
            <a:extLst>
              <a:ext uri="{FF2B5EF4-FFF2-40B4-BE49-F238E27FC236}">
                <a16:creationId xmlns:a16="http://schemas.microsoft.com/office/drawing/2014/main" id="{0B3C2BB9-314B-4F05-997D-76779DFDE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title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6266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mme&#10;&#10;Description générée automatiquement">
            <a:extLst>
              <a:ext uri="{FF2B5EF4-FFF2-40B4-BE49-F238E27FC236}">
                <a16:creationId xmlns:a16="http://schemas.microsoft.com/office/drawing/2014/main" id="{27FF23EC-700B-4558-A869-66744C212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308120" cy="6858000"/>
          </a:xfrm>
          <a:prstGeom prst="rect">
            <a:avLst/>
          </a:prstGeom>
        </p:spPr>
      </p:pic>
      <p:sp>
        <p:nvSpPr>
          <p:cNvPr id="6" name="Title" title="Title">
            <a:extLst>
              <a:ext uri="{FF2B5EF4-FFF2-40B4-BE49-F238E27FC236}">
                <a16:creationId xmlns:a16="http://schemas.microsoft.com/office/drawing/2014/main" id="{9D9307CA-1795-495B-9F08-91793921F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91344" y="116631"/>
            <a:ext cx="1180931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Master content</a:t>
            </a:r>
          </a:p>
        </p:txBody>
      </p:sp>
      <p:sp>
        <p:nvSpPr>
          <p:cNvPr id="7" name="Content" title="Content">
            <a:extLst>
              <a:ext uri="{FF2B5EF4-FFF2-40B4-BE49-F238E27FC236}">
                <a16:creationId xmlns:a16="http://schemas.microsoft.com/office/drawing/2014/main" id="{40BE6AB3-3A7B-4FBA-BC26-178230A9D71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1344" y="1124745"/>
            <a:ext cx="11809312" cy="46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33332"/>
                </a:solidFill>
                <a:latin typeface="Helvetica"/>
              </a:rPr>
              <a:t>Second level</a:t>
            </a:r>
          </a:p>
          <a:p>
            <a:pPr lvl="2"/>
            <a:r>
              <a:rPr lang="en-US">
                <a:solidFill>
                  <a:srgbClr val="333332"/>
                </a:solidFill>
                <a:latin typeface="Helvetica"/>
              </a:rPr>
              <a:t>Third level</a:t>
            </a:r>
          </a:p>
          <a:p>
            <a:pPr lvl="3"/>
            <a:r>
              <a:rPr lang="en-US">
                <a:solidFill>
                  <a:srgbClr val="333332"/>
                </a:solidFill>
                <a:latin typeface="Helvetica"/>
              </a:rPr>
              <a:t>Fourth level</a:t>
            </a:r>
          </a:p>
          <a:p>
            <a:pPr lvl="4"/>
            <a:r>
              <a:rPr lang="en-US">
                <a:solidFill>
                  <a:srgbClr val="333332"/>
                </a:solidFill>
                <a:latin typeface="Helvetica"/>
              </a:rPr>
              <a:t>Fifth level</a:t>
            </a:r>
          </a:p>
        </p:txBody>
      </p:sp>
      <p:sp>
        <p:nvSpPr>
          <p:cNvPr id="8" name="FooterDate" title="FooterDate">
            <a:extLst>
              <a:ext uri="{FF2B5EF4-FFF2-40B4-BE49-F238E27FC236}">
                <a16:creationId xmlns:a16="http://schemas.microsoft.com/office/drawing/2014/main" id="{56B05782-9AFC-42D4-AAB6-47F3DE55D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144" y="6520259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Text" title="FooterText">
            <a:extLst>
              <a:ext uri="{FF2B5EF4-FFF2-40B4-BE49-F238E27FC236}">
                <a16:creationId xmlns:a16="http://schemas.microsoft.com/office/drawing/2014/main" id="{DFDC5263-02F3-4BC8-B18D-BA808DA77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4196" y="6520259"/>
            <a:ext cx="752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PageNumber" title="FooterPageNumber">
            <a:extLst>
              <a:ext uri="{FF2B5EF4-FFF2-40B4-BE49-F238E27FC236}">
                <a16:creationId xmlns:a16="http://schemas.microsoft.com/office/drawing/2014/main" id="{6BF1C7CB-E800-4389-843C-3EE5FDD98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0376" y="6520259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0B1F6-07BB-476E-B040-2745FF53AE0E}" type="slidenum">
              <a:rPr lang="en-US">
                <a:solidFill>
                  <a:srgbClr val="333332"/>
                </a:solidFill>
                <a:latin typeface="Helvetica"/>
              </a:rPr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mment" title="Comment">
            <a:extLst>
              <a:ext uri="{FF2B5EF4-FFF2-40B4-BE49-F238E27FC236}">
                <a16:creationId xmlns:a16="http://schemas.microsoft.com/office/drawing/2014/main" id="{DA7C5F97-3996-4DEA-A5EF-30342B54D0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89" y="5844182"/>
            <a:ext cx="11807824" cy="465138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comment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6641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1344" y="188640"/>
            <a:ext cx="11809312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Default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1344" y="1124745"/>
            <a:ext cx="11809312" cy="50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Proposition de Panel – un tram pour NOH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E4F37083-4D98-4C74-9C01-EF39A0E656F4}"/>
              </a:ext>
            </a:extLst>
          </p:cNvPr>
          <p:cNvSpPr txBox="1">
            <a:spLocks/>
          </p:cNvSpPr>
          <p:nvPr/>
        </p:nvSpPr>
        <p:spPr bwMode="auto">
          <a:xfrm>
            <a:off x="1828800" y="3573016"/>
            <a:ext cx="853440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chemeClr val="tx1"/>
                </a:solidFill>
              </a:rPr>
              <a:t>Réunion par Zoom – 15/07/2020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fr-BE" sz="4400" dirty="0"/>
              <a:t>Proposition de panel</a:t>
            </a:r>
            <a:br>
              <a:rPr lang="fr-BE" sz="4400" dirty="0"/>
            </a:br>
            <a:r>
              <a:rPr lang="fr-BE" sz="4400" dirty="0"/>
              <a:t> « un tram pour NOH »</a:t>
            </a:r>
            <a:endParaRPr lang="en-US" b="1" dirty="0">
              <a:latin typeface="Helvetic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C338EB-6A14-4E2B-8A49-B966F60637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67837-45AF-418E-A6C1-265E5604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C4069-6E91-4405-907E-28B2EF43E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F7FCA0-C8E8-44DD-A0AA-217C623E5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8323BB-AE48-462B-B3B8-B16660A56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942" y="-2406"/>
            <a:ext cx="9624390" cy="68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61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9043C-93CC-410E-9C8F-27A0BF59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3436" y="573657"/>
            <a:ext cx="11809312" cy="1008113"/>
          </a:xfrm>
        </p:spPr>
        <p:txBody>
          <a:bodyPr/>
          <a:lstStyle/>
          <a:p>
            <a:r>
              <a:rPr lang="fr-BE" dirty="0"/>
              <a:t>Candidatures reçues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BB99D-DC48-4790-A680-4FA41861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err="1"/>
              <a:t>Totaal</a:t>
            </a:r>
            <a:r>
              <a:rPr lang="fr-BE" dirty="0"/>
              <a:t>: 60 </a:t>
            </a:r>
            <a:r>
              <a:rPr lang="fr-BE" dirty="0" err="1"/>
              <a:t>kandidaturen</a:t>
            </a:r>
            <a:r>
              <a:rPr lang="fr-BE" dirty="0"/>
              <a:t> </a:t>
            </a:r>
            <a:r>
              <a:rPr lang="fr-BE" dirty="0" err="1"/>
              <a:t>ontvangen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7 </a:t>
            </a:r>
            <a:r>
              <a:rPr lang="fr-BE" dirty="0" err="1"/>
              <a:t>verenigingen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9 </a:t>
            </a:r>
            <a:r>
              <a:rPr lang="fr-BE" dirty="0" err="1"/>
              <a:t>handelaars</a:t>
            </a:r>
            <a:r>
              <a:rPr lang="fr-BE" dirty="0"/>
              <a:t>/ </a:t>
            </a:r>
            <a:r>
              <a:rPr lang="fr-BE" dirty="0" err="1"/>
              <a:t>economische</a:t>
            </a:r>
            <a:r>
              <a:rPr lang="fr-BE" dirty="0"/>
              <a:t> </a:t>
            </a:r>
            <a:r>
              <a:rPr lang="fr-BE" dirty="0" err="1"/>
              <a:t>actoren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44 </a:t>
            </a:r>
            <a:r>
              <a:rPr lang="fr-BE" dirty="0" err="1"/>
              <a:t>bewoners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E2DB-CD2A-4EB4-BF37-00CDE59C65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1AF5F-1912-49A2-B9AA-C45212EE6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508B1-7404-4581-8254-7C32C9103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7C13CB2-F51F-4B4B-B63E-53E1D73CD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E90FA4-0561-444E-B2DC-83D73F9E3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2" r="-1"/>
          <a:stretch/>
        </p:blipFill>
        <p:spPr>
          <a:xfrm>
            <a:off x="7392144" y="-69266"/>
            <a:ext cx="7655496" cy="69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477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1BFE-7402-4DA9-9F27-9C0FF9D937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D695D-DD48-4A0A-8B9A-BA21A932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7D0D8-8423-4835-8100-849B97DD9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8EBB6D6-5765-4B00-AECE-F1035A2E4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497302"/>
              </p:ext>
            </p:extLst>
          </p:nvPr>
        </p:nvGraphicFramePr>
        <p:xfrm>
          <a:off x="839416" y="2132856"/>
          <a:ext cx="10361193" cy="34259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 dirty="0">
                          <a:effectLst/>
                        </a:rPr>
                        <a:t>De Groene Wandeling/ La Promenade Verte - Van </a:t>
                      </a:r>
                      <a:r>
                        <a:rPr lang="nl-NL" sz="1600" u="none" strike="noStrike" dirty="0" err="1">
                          <a:effectLst/>
                        </a:rPr>
                        <a:t>Assche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Steyn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NL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1383615"/>
                  </a:ext>
                </a:extLst>
              </a:tr>
              <a:tr h="4235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Autour du monde - </a:t>
                      </a:r>
                      <a:r>
                        <a:rPr lang="fr-BE" sz="1600" u="none" strike="noStrike" dirty="0" err="1">
                          <a:effectLst/>
                        </a:rPr>
                        <a:t>Gharbaoui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Samia / Mounia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6640555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GUTIB (Groupement des usagers des transports publics à Bruxelles) - PONJEE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Jacques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7317647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Communauté Portuaire Bruxelloise asbl - THIELS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Fabrice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>
                          <a:effectLst/>
                        </a:rPr>
                        <a:t>30-55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532799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KU Leuven - Assaf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Carine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>
                          <a:effectLst/>
                        </a:rPr>
                        <a:t>30-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V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512142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Royal Sport Nautique de Bruxelles 1865 - GEIRNAERT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Michel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55+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1774341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Copropiete - Camats Viladegut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Lorena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V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245566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F425C1F8-F6C1-42BF-B46D-6E6B4286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ASSOCIATIONS</a:t>
            </a:r>
            <a:endParaRPr lang="fr-BE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88E11-C6AB-4AA7-8D6B-36C40019FB48}"/>
              </a:ext>
            </a:extLst>
          </p:cNvPr>
          <p:cNvSpPr/>
          <p:nvPr/>
        </p:nvSpPr>
        <p:spPr>
          <a:xfrm>
            <a:off x="839416" y="2420888"/>
            <a:ext cx="10361193" cy="9361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A5C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34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408B4CA1-AB95-418E-8741-32B68F5641DB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</p:spTree>
    <p:extLst>
      <p:ext uri="{BB962C8B-B14F-4D97-AF65-F5344CB8AC3E}">
        <p14:creationId xmlns:p14="http://schemas.microsoft.com/office/powerpoint/2010/main" val="2986440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156E1-4D86-4584-ACC8-86FE60BCD8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BD7453-112E-4035-B66F-1C54E74F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E0E6EB-A023-4321-A07E-E7F8894C5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0E37924-5911-44DD-B7D0-018A97CF3D6F}"/>
              </a:ext>
            </a:extLst>
          </p:cNvPr>
          <p:cNvSpPr txBox="1">
            <a:spLocks/>
          </p:cNvSpPr>
          <p:nvPr/>
        </p:nvSpPr>
        <p:spPr bwMode="auto">
          <a:xfrm>
            <a:off x="2926905" y="548680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COMMERCANTS/ ACTEURS ECONOMIQUES</a:t>
            </a:r>
            <a:endParaRPr lang="fr-BE" b="1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34CC8C9-EB9B-489E-B0E2-FB47C1E4D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82895"/>
              </p:ext>
            </p:extLst>
          </p:nvPr>
        </p:nvGraphicFramePr>
        <p:xfrm>
          <a:off x="852053" y="1772816"/>
          <a:ext cx="10361194" cy="478598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9631">
                  <a:extLst>
                    <a:ext uri="{9D8B030D-6E8A-4147-A177-3AD203B41FA5}">
                      <a16:colId xmlns:a16="http://schemas.microsoft.com/office/drawing/2014/main" val="1479114105"/>
                    </a:ext>
                  </a:extLst>
                </a:gridCol>
                <a:gridCol w="4092086">
                  <a:extLst>
                    <a:ext uri="{9D8B030D-6E8A-4147-A177-3AD203B41FA5}">
                      <a16:colId xmlns:a16="http://schemas.microsoft.com/office/drawing/2014/main" val="24788834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0458642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824253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536546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07638073"/>
                    </a:ext>
                  </a:extLst>
                </a:gridCol>
                <a:gridCol w="1012973">
                  <a:extLst>
                    <a:ext uri="{9D8B030D-6E8A-4147-A177-3AD203B41FA5}">
                      <a16:colId xmlns:a16="http://schemas.microsoft.com/office/drawing/2014/main" val="1424164194"/>
                    </a:ext>
                  </a:extLst>
                </a:gridCol>
              </a:tblGrid>
              <a:tr h="32149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4536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69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CENTURY 21 Best House - Vander </a:t>
                      </a:r>
                      <a:r>
                        <a:rPr lang="en-US" sz="1500" u="none" strike="noStrike" dirty="0" err="1">
                          <a:effectLst/>
                        </a:rPr>
                        <a:t>Auwera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Quentin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1526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Saint Nicolas SPRL - </a:t>
                      </a:r>
                      <a:r>
                        <a:rPr lang="fr-BE" sz="1500" u="none" strike="noStrike" dirty="0" err="1">
                          <a:effectLst/>
                        </a:rPr>
                        <a:t>Selber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Herbert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55+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06961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SUMY (Sustainable Urban Logistics &amp; Mobility) - </a:t>
                      </a:r>
                      <a:r>
                        <a:rPr lang="en-US" sz="1500" u="none" strike="noStrike" dirty="0" err="1">
                          <a:effectLst/>
                        </a:rPr>
                        <a:t>Boulbayem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Hinde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857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Apotheek</a:t>
                      </a:r>
                      <a:r>
                        <a:rPr lang="fr-BE" sz="1500" u="none" strike="noStrike" dirty="0">
                          <a:effectLst/>
                        </a:rPr>
                        <a:t> Matton BV - </a:t>
                      </a:r>
                      <a:r>
                        <a:rPr lang="fr-BE" sz="1500" u="none" strike="noStrike" dirty="0" err="1">
                          <a:effectLst/>
                        </a:rPr>
                        <a:t>Verpeut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Veerle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30-55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V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NL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8080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ADAM - </a:t>
                      </a:r>
                      <a:r>
                        <a:rPr lang="fr-BE" sz="1500" u="none" strike="noStrike" dirty="0" err="1">
                          <a:effectLst/>
                        </a:rPr>
                        <a:t>Plasschaert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Geertrui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55+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3679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Securitas NV/SA - Cools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Wim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NL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844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DAEMS CLASSIC - DAEMS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Xavier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561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ZF Services Belgium NV - Bams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Jo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30-55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M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NL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8781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VSE SA - </a:t>
                      </a:r>
                      <a:r>
                        <a:rPr lang="fr-BE" sz="1500" u="none" strike="noStrike" dirty="0" err="1">
                          <a:effectLst/>
                        </a:rPr>
                        <a:t>Jeddaoui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Rochdi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0559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FACEAD8-1A95-45B6-92DB-53664380D4B9}"/>
              </a:ext>
            </a:extLst>
          </p:cNvPr>
          <p:cNvSpPr/>
          <p:nvPr/>
        </p:nvSpPr>
        <p:spPr>
          <a:xfrm>
            <a:off x="839414" y="2132856"/>
            <a:ext cx="10361193" cy="5040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299BDF-AE13-427D-937F-78A8F91AF764}"/>
              </a:ext>
            </a:extLst>
          </p:cNvPr>
          <p:cNvSpPr/>
          <p:nvPr/>
        </p:nvSpPr>
        <p:spPr>
          <a:xfrm>
            <a:off x="864693" y="3082431"/>
            <a:ext cx="10361193" cy="5040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B5D8C7-0F93-4EDE-A175-FD938718FF80}"/>
              </a:ext>
            </a:extLst>
          </p:cNvPr>
          <p:cNvCxnSpPr/>
          <p:nvPr/>
        </p:nvCxnSpPr>
        <p:spPr>
          <a:xfrm flipV="1">
            <a:off x="7032104" y="2636912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21512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860312" y="45110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9482628" y="494543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6E04DD50-05CE-4538-A89E-1B808368E240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</p:spTree>
    <p:extLst>
      <p:ext uri="{BB962C8B-B14F-4D97-AF65-F5344CB8AC3E}">
        <p14:creationId xmlns:p14="http://schemas.microsoft.com/office/powerpoint/2010/main" val="31619997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61D7-849F-4E8B-85EB-95778E5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HABITANTS</a:t>
            </a:r>
            <a:endParaRPr lang="fr-BE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3D2F2-411B-436A-BC6D-B4027C77F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1D99-CFB4-4639-A086-25888C6E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0DDAA-51E6-46EE-9D76-20DAD049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9C681-6105-43EC-BEA5-3A7E6F0B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C86DDD1-A187-4014-BE31-E4A88DFBC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24528"/>
              </p:ext>
            </p:extLst>
          </p:nvPr>
        </p:nvGraphicFramePr>
        <p:xfrm>
          <a:off x="839416" y="2141805"/>
          <a:ext cx="10361194" cy="409652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2">
                  <a:extLst>
                    <a:ext uri="{9D8B030D-6E8A-4147-A177-3AD203B41FA5}">
                      <a16:colId xmlns:a16="http://schemas.microsoft.com/office/drawing/2014/main" val="3446140904"/>
                    </a:ext>
                  </a:extLst>
                </a:gridCol>
                <a:gridCol w="3651954">
                  <a:extLst>
                    <a:ext uri="{9D8B030D-6E8A-4147-A177-3AD203B41FA5}">
                      <a16:colId xmlns:a16="http://schemas.microsoft.com/office/drawing/2014/main" val="9053308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56460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96520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0788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7443342"/>
                    </a:ext>
                  </a:extLst>
                </a:gridCol>
                <a:gridCol w="1000154">
                  <a:extLst>
                    <a:ext uri="{9D8B030D-6E8A-4147-A177-3AD203B41FA5}">
                      <a16:colId xmlns:a16="http://schemas.microsoft.com/office/drawing/2014/main" val="635389320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Ceux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5638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Kowalkowski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612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76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1299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Haddi</a:t>
                      </a:r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38317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Boxus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Nathalie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007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Muysewinkel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Arnauld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060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Corbiau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252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HOSPIED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5194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Borghs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7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F7D8DA-D02A-4645-8D9A-0EB1682C5F9E}"/>
              </a:ext>
            </a:extLst>
          </p:cNvPr>
          <p:cNvSpPr/>
          <p:nvPr/>
        </p:nvSpPr>
        <p:spPr>
          <a:xfrm>
            <a:off x="839415" y="2150755"/>
            <a:ext cx="10361193" cy="1215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0B07F5A-D119-4758-B48C-F1E48B481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78091"/>
              </p:ext>
            </p:extLst>
          </p:nvPr>
        </p:nvGraphicFramePr>
        <p:xfrm>
          <a:off x="839416" y="1700808"/>
          <a:ext cx="10361193" cy="449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44994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25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>
            <a:extLst>
              <a:ext uri="{FF2B5EF4-FFF2-40B4-BE49-F238E27FC236}">
                <a16:creationId xmlns:a16="http://schemas.microsoft.com/office/drawing/2014/main" id="{CE898E18-4A41-4B95-803F-C755FBF9EB97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289389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9519758" y="6240661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252185FF-0CF5-42EC-9B98-7DA88B26E4CA}"/>
              </a:ext>
            </a:extLst>
          </p:cNvPr>
          <p:cNvSpPr/>
          <p:nvPr/>
        </p:nvSpPr>
        <p:spPr>
          <a:xfrm>
            <a:off x="556255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303D54EA-7E7F-4325-8FA2-93A213A0D5F7}"/>
              </a:ext>
            </a:extLst>
          </p:cNvPr>
          <p:cNvSpPr/>
          <p:nvPr/>
        </p:nvSpPr>
        <p:spPr>
          <a:xfrm>
            <a:off x="1118508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Plus Sign 44">
            <a:extLst>
              <a:ext uri="{FF2B5EF4-FFF2-40B4-BE49-F238E27FC236}">
                <a16:creationId xmlns:a16="http://schemas.microsoft.com/office/drawing/2014/main" id="{EE1B3CD9-748F-47C3-A18E-66C61613E939}"/>
              </a:ext>
            </a:extLst>
          </p:cNvPr>
          <p:cNvSpPr/>
          <p:nvPr/>
        </p:nvSpPr>
        <p:spPr>
          <a:xfrm>
            <a:off x="220368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7607D3F3-D2CD-4ADE-B2A5-C4767B065095}"/>
              </a:ext>
            </a:extLst>
          </p:cNvPr>
          <p:cNvSpPr/>
          <p:nvPr/>
        </p:nvSpPr>
        <p:spPr>
          <a:xfrm>
            <a:off x="5726773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Plus Sign 46">
            <a:extLst>
              <a:ext uri="{FF2B5EF4-FFF2-40B4-BE49-F238E27FC236}">
                <a16:creationId xmlns:a16="http://schemas.microsoft.com/office/drawing/2014/main" id="{46FD6A27-AFA8-4700-81B9-2A3A8FD5FA3F}"/>
              </a:ext>
            </a:extLst>
          </p:cNvPr>
          <p:cNvSpPr/>
          <p:nvPr/>
        </p:nvSpPr>
        <p:spPr>
          <a:xfrm>
            <a:off x="5727806" y="449807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DD30B7E-6F4F-4802-B780-91CB30824DF6}"/>
              </a:ext>
            </a:extLst>
          </p:cNvPr>
          <p:cNvSpPr/>
          <p:nvPr/>
        </p:nvSpPr>
        <p:spPr>
          <a:xfrm>
            <a:off x="4718937" y="535112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92E7F06-7538-42CA-A289-1A143715B144}"/>
              </a:ext>
            </a:extLst>
          </p:cNvPr>
          <p:cNvSpPr/>
          <p:nvPr/>
        </p:nvSpPr>
        <p:spPr>
          <a:xfrm>
            <a:off x="7304025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74AEFAA3-1DFD-44FD-A54E-EC47C4249C51}"/>
              </a:ext>
            </a:extLst>
          </p:cNvPr>
          <p:cNvSpPr/>
          <p:nvPr/>
        </p:nvSpPr>
        <p:spPr>
          <a:xfrm>
            <a:off x="7848411" y="493826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D4EADD7E-EFCA-4ECA-808A-7B53EB05C843}"/>
              </a:ext>
            </a:extLst>
          </p:cNvPr>
          <p:cNvSpPr/>
          <p:nvPr/>
        </p:nvSpPr>
        <p:spPr>
          <a:xfrm>
            <a:off x="7848411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0A83A9C0-A62B-404C-A8CE-24CE75DD0DB0}"/>
              </a:ext>
            </a:extLst>
          </p:cNvPr>
          <p:cNvSpPr/>
          <p:nvPr/>
        </p:nvSpPr>
        <p:spPr>
          <a:xfrm>
            <a:off x="9483793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6E63C717-547F-4515-88F1-179894A7583A}"/>
              </a:ext>
            </a:extLst>
          </p:cNvPr>
          <p:cNvSpPr/>
          <p:nvPr/>
        </p:nvSpPr>
        <p:spPr>
          <a:xfrm>
            <a:off x="9498429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51A2AC69-7A8A-4DF6-A3E8-B45FD282E57B}"/>
              </a:ext>
            </a:extLst>
          </p:cNvPr>
          <p:cNvSpPr/>
          <p:nvPr/>
        </p:nvSpPr>
        <p:spPr>
          <a:xfrm>
            <a:off x="9498429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740181-E52C-44D0-A42E-A7322B8F4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84" y="3670928"/>
            <a:ext cx="521077" cy="48662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43DB585-35FD-41FF-A675-49232B806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86" y="3651192"/>
            <a:ext cx="521077" cy="48662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1FEE733-E043-488E-A894-77028B736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536" y="3636942"/>
            <a:ext cx="521077" cy="4866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54B2E07-ACAF-4863-A9A9-81781F802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4121" y="3595964"/>
            <a:ext cx="521077" cy="48662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2CAEF6-41A6-4F8F-B4FC-A7B20D480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50002" y="3545106"/>
            <a:ext cx="521077" cy="48662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C7B043-E630-40E3-B703-AB35691EE5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03538" y="3545106"/>
            <a:ext cx="521077" cy="48662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C7157DCA-DA78-4DFE-A4DE-4052040B8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0513" y="3535169"/>
            <a:ext cx="521077" cy="4866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58CD1E-8790-4870-8CAE-44123AAC1A58}"/>
              </a:ext>
            </a:extLst>
          </p:cNvPr>
          <p:cNvSpPr/>
          <p:nvPr/>
        </p:nvSpPr>
        <p:spPr>
          <a:xfrm>
            <a:off x="1732488" y="4608104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58C1AF2-2269-414E-AE13-DB3985754EE9}"/>
              </a:ext>
            </a:extLst>
          </p:cNvPr>
          <p:cNvSpPr/>
          <p:nvPr/>
        </p:nvSpPr>
        <p:spPr>
          <a:xfrm>
            <a:off x="10439814" y="4610668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80B2951-2F59-4912-9CBB-B9682F9A6DDF}"/>
              </a:ext>
            </a:extLst>
          </p:cNvPr>
          <p:cNvSpPr/>
          <p:nvPr/>
        </p:nvSpPr>
        <p:spPr>
          <a:xfrm>
            <a:off x="3793914" y="4608104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6C5B6675-43ED-4085-A9AB-D1140F034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9991" y="3565528"/>
            <a:ext cx="521077" cy="4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57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61D7-849F-4E8B-85EB-95778E5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HABITANTS</a:t>
            </a:r>
            <a:endParaRPr lang="fr-BE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3D2F2-411B-436A-BC6D-B4027C77F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1D99-CFB4-4639-A086-25888C6E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0DDAA-51E6-46EE-9D76-20DAD049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9C681-6105-43EC-BEA5-3A7E6F0B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C86DDD1-A187-4014-BE31-E4A88DFBC4E8}"/>
              </a:ext>
            </a:extLst>
          </p:cNvPr>
          <p:cNvGraphicFramePr>
            <a:graphicFrameLocks/>
          </p:cNvGraphicFramePr>
          <p:nvPr/>
        </p:nvGraphicFramePr>
        <p:xfrm>
          <a:off x="839416" y="2141805"/>
          <a:ext cx="10361194" cy="409652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2">
                  <a:extLst>
                    <a:ext uri="{9D8B030D-6E8A-4147-A177-3AD203B41FA5}">
                      <a16:colId xmlns:a16="http://schemas.microsoft.com/office/drawing/2014/main" val="3446140904"/>
                    </a:ext>
                  </a:extLst>
                </a:gridCol>
                <a:gridCol w="3651954">
                  <a:extLst>
                    <a:ext uri="{9D8B030D-6E8A-4147-A177-3AD203B41FA5}">
                      <a16:colId xmlns:a16="http://schemas.microsoft.com/office/drawing/2014/main" val="9053308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56460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96520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0788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7443342"/>
                    </a:ext>
                  </a:extLst>
                </a:gridCol>
                <a:gridCol w="1000154">
                  <a:extLst>
                    <a:ext uri="{9D8B030D-6E8A-4147-A177-3AD203B41FA5}">
                      <a16:colId xmlns:a16="http://schemas.microsoft.com/office/drawing/2014/main" val="635389320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Ceux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5638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Kowalkowski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612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76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1299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Haddi</a:t>
                      </a:r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38317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Boxus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Nathalie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007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Muysewinkel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Arnauld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060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Corbiau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252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HOSPIED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5194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Borghs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7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F7D8DA-D02A-4645-8D9A-0EB1682C5F9E}"/>
              </a:ext>
            </a:extLst>
          </p:cNvPr>
          <p:cNvSpPr/>
          <p:nvPr/>
        </p:nvSpPr>
        <p:spPr>
          <a:xfrm>
            <a:off x="839415" y="2150755"/>
            <a:ext cx="10361193" cy="1215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0B07F5A-D119-4758-B48C-F1E48B481550}"/>
              </a:ext>
            </a:extLst>
          </p:cNvPr>
          <p:cNvGraphicFramePr>
            <a:graphicFrameLocks/>
          </p:cNvGraphicFramePr>
          <p:nvPr/>
        </p:nvGraphicFramePr>
        <p:xfrm>
          <a:off x="839416" y="1700808"/>
          <a:ext cx="10361193" cy="449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44994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11DD87-D392-4AF8-A366-7CD09BAFC1A2}"/>
              </a:ext>
            </a:extLst>
          </p:cNvPr>
          <p:cNvCxnSpPr>
            <a:cxnSpLocks/>
          </p:cNvCxnSpPr>
          <p:nvPr/>
        </p:nvCxnSpPr>
        <p:spPr>
          <a:xfrm flipV="1">
            <a:off x="7104112" y="3407684"/>
            <a:ext cx="1080120" cy="369286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8F4BC-6277-47A4-96F2-1743F088D71F}"/>
              </a:ext>
            </a:extLst>
          </p:cNvPr>
          <p:cNvCxnSpPr>
            <a:cxnSpLocks/>
          </p:cNvCxnSpPr>
          <p:nvPr/>
        </p:nvCxnSpPr>
        <p:spPr>
          <a:xfrm flipV="1">
            <a:off x="7104112" y="3806937"/>
            <a:ext cx="1109718" cy="366751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27C82-DCB6-40A2-96A7-D017B99A3AD9}"/>
              </a:ext>
            </a:extLst>
          </p:cNvPr>
          <p:cNvCxnSpPr/>
          <p:nvPr/>
        </p:nvCxnSpPr>
        <p:spPr>
          <a:xfrm flipV="1">
            <a:off x="7118911" y="4175218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38FBB7-0511-4B82-B15D-CD30B97C7515}"/>
              </a:ext>
            </a:extLst>
          </p:cNvPr>
          <p:cNvCxnSpPr/>
          <p:nvPr/>
        </p:nvCxnSpPr>
        <p:spPr>
          <a:xfrm flipV="1">
            <a:off x="7133710" y="4594552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E534D-FF8C-4B91-9DBE-674BE7AC04D1}"/>
              </a:ext>
            </a:extLst>
          </p:cNvPr>
          <p:cNvCxnSpPr>
            <a:cxnSpLocks/>
          </p:cNvCxnSpPr>
          <p:nvPr/>
        </p:nvCxnSpPr>
        <p:spPr>
          <a:xfrm flipV="1">
            <a:off x="7117931" y="5026600"/>
            <a:ext cx="1109718" cy="366751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D7426-9025-4E2D-A604-F0FAA7DA7C3D}"/>
              </a:ext>
            </a:extLst>
          </p:cNvPr>
          <p:cNvCxnSpPr/>
          <p:nvPr/>
        </p:nvCxnSpPr>
        <p:spPr>
          <a:xfrm flipV="1">
            <a:off x="7132730" y="5394881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32E68-0949-48AA-A30E-E715EDCD5182}"/>
              </a:ext>
            </a:extLst>
          </p:cNvPr>
          <p:cNvSpPr/>
          <p:nvPr/>
        </p:nvSpPr>
        <p:spPr>
          <a:xfrm>
            <a:off x="839415" y="5853131"/>
            <a:ext cx="10361193" cy="4373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86552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>
            <a:extLst>
              <a:ext uri="{FF2B5EF4-FFF2-40B4-BE49-F238E27FC236}">
                <a16:creationId xmlns:a16="http://schemas.microsoft.com/office/drawing/2014/main" id="{CE898E18-4A41-4B95-803F-C755FBF9EB97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289389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10337712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252185FF-0CF5-42EC-9B98-7DA88B26E4CA}"/>
              </a:ext>
            </a:extLst>
          </p:cNvPr>
          <p:cNvSpPr/>
          <p:nvPr/>
        </p:nvSpPr>
        <p:spPr>
          <a:xfrm>
            <a:off x="556255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303D54EA-7E7F-4325-8FA2-93A213A0D5F7}"/>
              </a:ext>
            </a:extLst>
          </p:cNvPr>
          <p:cNvSpPr/>
          <p:nvPr/>
        </p:nvSpPr>
        <p:spPr>
          <a:xfrm>
            <a:off x="1118508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Plus Sign 44">
            <a:extLst>
              <a:ext uri="{FF2B5EF4-FFF2-40B4-BE49-F238E27FC236}">
                <a16:creationId xmlns:a16="http://schemas.microsoft.com/office/drawing/2014/main" id="{EE1B3CD9-748F-47C3-A18E-66C61613E939}"/>
              </a:ext>
            </a:extLst>
          </p:cNvPr>
          <p:cNvSpPr/>
          <p:nvPr/>
        </p:nvSpPr>
        <p:spPr>
          <a:xfrm>
            <a:off x="220368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7607D3F3-D2CD-4ADE-B2A5-C4767B065095}"/>
              </a:ext>
            </a:extLst>
          </p:cNvPr>
          <p:cNvSpPr/>
          <p:nvPr/>
        </p:nvSpPr>
        <p:spPr>
          <a:xfrm>
            <a:off x="5726773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Plus Sign 46">
            <a:extLst>
              <a:ext uri="{FF2B5EF4-FFF2-40B4-BE49-F238E27FC236}">
                <a16:creationId xmlns:a16="http://schemas.microsoft.com/office/drawing/2014/main" id="{46FD6A27-AFA8-4700-81B9-2A3A8FD5FA3F}"/>
              </a:ext>
            </a:extLst>
          </p:cNvPr>
          <p:cNvSpPr/>
          <p:nvPr/>
        </p:nvSpPr>
        <p:spPr>
          <a:xfrm>
            <a:off x="5727806" y="449807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DD30B7E-6F4F-4802-B780-91CB30824DF6}"/>
              </a:ext>
            </a:extLst>
          </p:cNvPr>
          <p:cNvSpPr/>
          <p:nvPr/>
        </p:nvSpPr>
        <p:spPr>
          <a:xfrm>
            <a:off x="4718937" y="535112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92E7F06-7538-42CA-A289-1A143715B144}"/>
              </a:ext>
            </a:extLst>
          </p:cNvPr>
          <p:cNvSpPr/>
          <p:nvPr/>
        </p:nvSpPr>
        <p:spPr>
          <a:xfrm>
            <a:off x="7304025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74AEFAA3-1DFD-44FD-A54E-EC47C4249C51}"/>
              </a:ext>
            </a:extLst>
          </p:cNvPr>
          <p:cNvSpPr/>
          <p:nvPr/>
        </p:nvSpPr>
        <p:spPr>
          <a:xfrm>
            <a:off x="7304025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D4EADD7E-EFCA-4ECA-808A-7B53EB05C843}"/>
              </a:ext>
            </a:extLst>
          </p:cNvPr>
          <p:cNvSpPr/>
          <p:nvPr/>
        </p:nvSpPr>
        <p:spPr>
          <a:xfrm>
            <a:off x="7848411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0A83A9C0-A62B-404C-A8CE-24CE75DD0DB0}"/>
              </a:ext>
            </a:extLst>
          </p:cNvPr>
          <p:cNvSpPr/>
          <p:nvPr/>
        </p:nvSpPr>
        <p:spPr>
          <a:xfrm>
            <a:off x="9483793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6E63C717-547F-4515-88F1-179894A7583A}"/>
              </a:ext>
            </a:extLst>
          </p:cNvPr>
          <p:cNvSpPr/>
          <p:nvPr/>
        </p:nvSpPr>
        <p:spPr>
          <a:xfrm>
            <a:off x="9498429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51A2AC69-7A8A-4DF6-A3E8-B45FD282E57B}"/>
              </a:ext>
            </a:extLst>
          </p:cNvPr>
          <p:cNvSpPr/>
          <p:nvPr/>
        </p:nvSpPr>
        <p:spPr>
          <a:xfrm>
            <a:off x="9498429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740181-E52C-44D0-A42E-A7322B8F4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84" y="3670928"/>
            <a:ext cx="521077" cy="48662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43DB585-35FD-41FF-A675-49232B806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86" y="3651192"/>
            <a:ext cx="521077" cy="48662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1FEE733-E043-488E-A894-77028B736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536" y="3636942"/>
            <a:ext cx="521077" cy="4866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54B2E07-ACAF-4863-A9A9-81781F802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4114" y="3638672"/>
            <a:ext cx="521077" cy="48662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2CAEF6-41A6-4F8F-B4FC-A7B20D480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6960" y="3634746"/>
            <a:ext cx="521077" cy="486626"/>
          </a:xfrm>
          <a:prstGeom prst="rect">
            <a:avLst/>
          </a:prstGeom>
        </p:spPr>
      </p:pic>
      <p:sp>
        <p:nvSpPr>
          <p:cNvPr id="59" name="Plus Sign 58">
            <a:extLst>
              <a:ext uri="{FF2B5EF4-FFF2-40B4-BE49-F238E27FC236}">
                <a16:creationId xmlns:a16="http://schemas.microsoft.com/office/drawing/2014/main" id="{33D0C021-4A32-418F-B74D-69DAEDECEF39}"/>
              </a:ext>
            </a:extLst>
          </p:cNvPr>
          <p:cNvSpPr/>
          <p:nvPr/>
        </p:nvSpPr>
        <p:spPr>
          <a:xfrm>
            <a:off x="164497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8B41DB45-C813-4F28-B14D-A889FC337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8256" y="3645024"/>
            <a:ext cx="521077" cy="486626"/>
          </a:xfrm>
          <a:prstGeom prst="rect">
            <a:avLst/>
          </a:prstGeom>
        </p:spPr>
      </p:pic>
      <p:sp>
        <p:nvSpPr>
          <p:cNvPr id="63" name="Plus Sign 62">
            <a:extLst>
              <a:ext uri="{FF2B5EF4-FFF2-40B4-BE49-F238E27FC236}">
                <a16:creationId xmlns:a16="http://schemas.microsoft.com/office/drawing/2014/main" id="{2335E6A9-AC7C-4448-A3F7-E9687CD18D43}"/>
              </a:ext>
            </a:extLst>
          </p:cNvPr>
          <p:cNvSpPr/>
          <p:nvPr/>
        </p:nvSpPr>
        <p:spPr>
          <a:xfrm>
            <a:off x="7849837" y="492762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4315807E-D82E-40A5-BC3F-CB954D8CE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54151" y="3618099"/>
            <a:ext cx="521077" cy="486626"/>
          </a:xfrm>
          <a:prstGeom prst="rect">
            <a:avLst/>
          </a:prstGeom>
        </p:spPr>
      </p:pic>
      <p:sp>
        <p:nvSpPr>
          <p:cNvPr id="65" name="Plus Sign 64">
            <a:extLst>
              <a:ext uri="{FF2B5EF4-FFF2-40B4-BE49-F238E27FC236}">
                <a16:creationId xmlns:a16="http://schemas.microsoft.com/office/drawing/2014/main" id="{CFA67D87-8AD0-4642-88D7-393FC0A6F761}"/>
              </a:ext>
            </a:extLst>
          </p:cNvPr>
          <p:cNvSpPr/>
          <p:nvPr/>
        </p:nvSpPr>
        <p:spPr>
          <a:xfrm>
            <a:off x="9503671" y="620082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A185E644-ADD9-4C60-88DC-3E607B8C1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2556" y="3628212"/>
            <a:ext cx="521077" cy="486626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8B12F497-638F-4E10-B146-DBA2117006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8429" y="3610107"/>
            <a:ext cx="521077" cy="486626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0DD1AEE0-4419-4752-830B-721896D79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5377" y="3610990"/>
            <a:ext cx="521077" cy="4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37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E8691-ECA2-46CD-B51E-615606DC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2</a:t>
            </a:fld>
            <a:endParaRPr lang="en-US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64E0731-02E6-4C69-90C8-7CC73637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92" y="1848247"/>
            <a:ext cx="4607768" cy="467201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Dans cet espace de dialogue, il vous est demandé de lever la main (virtuellement) pour demander la parole  -&gt; utiliser la commande dans la barre en bas - dans "participant" cliquez sur "lever la main 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Soyez concis, nous proposons un maximum de 2 minutes par intervention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 Pour faciliter le travail de PV cette conversation peut être enregistrée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 Rester en « muet » lorsque l'on écoute permet de réduire les bruits de fond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En cas de problème technique appeler le numéro suivant : 02/279.50.50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8A1B17E-968B-41A1-8CA1-61820342265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023992" y="1954985"/>
            <a:ext cx="5184775" cy="432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000" dirty="0"/>
              <a:t>In deze dialoogruimte wordt u gevraagd uw hand (virtueel) op te steken om het woord te vragen.==&gt; gebruik hiervoor het commando in de onderste balk - in "deelnemer" klikt u op "steek je hand op".</a:t>
            </a:r>
          </a:p>
          <a:p>
            <a:pPr algn="just"/>
            <a:r>
              <a:rPr lang="nl-NL" sz="2000" dirty="0"/>
              <a:t>Wees beknopt, we stellen een spreektijd van 2 minuten voor.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voor het opstellen van het vergaderverslag kan dit gesprek worden opgenomen.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uw microfoon op “</a:t>
            </a:r>
            <a:r>
              <a:rPr lang="nl-NL" sz="2000" dirty="0" err="1"/>
              <a:t>mute</a:t>
            </a:r>
            <a:r>
              <a:rPr lang="nl-NL" sz="2000" dirty="0"/>
              <a:t>” tijdens het luisteren helpt bij het verminderen van achtergrondgeluiden.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Bel in geval van technische problemen het volgende nummer: 02/279.50.50</a:t>
            </a:r>
            <a:endParaRPr lang="fr-BE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3EDE24-302D-4678-B67A-6D437646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1809312" cy="1008113"/>
          </a:xfrm>
        </p:spPr>
        <p:txBody>
          <a:bodyPr/>
          <a:lstStyle/>
          <a:p>
            <a:r>
              <a:rPr lang="fr-BE" dirty="0"/>
              <a:t>Bienvenue 		      Welkom</a:t>
            </a:r>
          </a:p>
        </p:txBody>
      </p:sp>
    </p:spTree>
    <p:extLst>
      <p:ext uri="{BB962C8B-B14F-4D97-AF65-F5344CB8AC3E}">
        <p14:creationId xmlns:p14="http://schemas.microsoft.com/office/powerpoint/2010/main" val="32405146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30851-DF5F-4443-99AA-5CD016E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>
            <a:normAutofit/>
          </a:bodyPr>
          <a:lstStyle/>
          <a:p>
            <a:r>
              <a:rPr lang="en-US" b="1" dirty="0"/>
              <a:t>SUITE DU PROCESSUS PARTICIPATIF</a:t>
            </a:r>
            <a:endParaRPr lang="fr-B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93D8E-6B26-4FF9-AF40-553EFFB9D49A}"/>
              </a:ext>
            </a:extLst>
          </p:cNvPr>
          <p:cNvSpPr txBox="1"/>
          <p:nvPr/>
        </p:nvSpPr>
        <p:spPr>
          <a:xfrm>
            <a:off x="515380" y="1988840"/>
            <a:ext cx="11161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PANEL</a:t>
            </a:r>
          </a:p>
          <a:p>
            <a:endParaRPr lang="fr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Validation de tous les candidats désignés</a:t>
            </a:r>
          </a:p>
          <a:p>
            <a:endParaRPr lang="fr-B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Liste de suppléants</a:t>
            </a:r>
          </a:p>
          <a:p>
            <a:endParaRPr lang="fr-B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Réunion de démarrage pour le panel citoyen</a:t>
            </a:r>
          </a:p>
          <a:p>
            <a:endParaRPr lang="fr-BE" sz="2400" i="1" dirty="0"/>
          </a:p>
          <a:p>
            <a:endParaRPr lang="fr-BE" sz="2400" i="1" dirty="0"/>
          </a:p>
          <a:p>
            <a:r>
              <a:rPr lang="fr-BE" sz="2400" dirty="0"/>
              <a:t>RENCONTRES CITOYENNES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18474121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30851-DF5F-4443-99AA-5CD016E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PARTICIPATION CITOYENNE AU COURS DE L’ETUDE D’AMENAGEMENT</a:t>
            </a:r>
            <a:endParaRPr lang="fr-B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109D0-E3E8-4410-AB9F-7D056B4F8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9" y="1729403"/>
            <a:ext cx="6098385" cy="435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93D8E-6B26-4FF9-AF40-553EFFB9D49A}"/>
              </a:ext>
            </a:extLst>
          </p:cNvPr>
          <p:cNvSpPr txBox="1"/>
          <p:nvPr/>
        </p:nvSpPr>
        <p:spPr>
          <a:xfrm>
            <a:off x="7104112" y="1628800"/>
            <a:ext cx="46085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BE" b="1" dirty="0"/>
          </a:p>
          <a:p>
            <a:pPr>
              <a:spcAft>
                <a:spcPts val="600"/>
              </a:spcAft>
            </a:pPr>
            <a:r>
              <a:rPr lang="fr-BE" sz="2400" b="1" dirty="0"/>
              <a:t>Minimum 7 rencontres sur 12 mois: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En fonction des profils (commerçants, habitants, associations)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En fonction du secteur 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Croix de Feu-</a:t>
            </a:r>
            <a:r>
              <a:rPr lang="fr-BE" sz="2400" b="1" dirty="0" err="1"/>
              <a:t>Heembeek</a:t>
            </a:r>
            <a:endParaRPr lang="fr-BE" sz="2400" b="1" dirty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 err="1"/>
              <a:t>Zavelput</a:t>
            </a:r>
            <a:r>
              <a:rPr lang="fr-BE" sz="2400" b="1" dirty="0"/>
              <a:t>- </a:t>
            </a:r>
            <a:r>
              <a:rPr lang="fr-BE" sz="2400" b="1" dirty="0" err="1"/>
              <a:t>Vekemans</a:t>
            </a:r>
            <a:endParaRPr lang="fr-BE" sz="2400" b="1" dirty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Chemin Vert- Hôpital militaire</a:t>
            </a:r>
          </a:p>
          <a:p>
            <a:pPr>
              <a:spcAft>
                <a:spcPts val="600"/>
              </a:spcAft>
            </a:pPr>
            <a:r>
              <a:rPr lang="fr-BE" sz="2400" b="1"/>
              <a:t>Sur </a:t>
            </a:r>
            <a:r>
              <a:rPr lang="fr-BE" sz="2400" b="1" dirty="0"/>
              <a:t>mesure</a:t>
            </a:r>
            <a:endParaRPr lang="fr-BE" sz="2400" dirty="0"/>
          </a:p>
          <a:p>
            <a:endParaRPr lang="fr-BE" sz="1600" i="1" dirty="0"/>
          </a:p>
          <a:p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21205235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b="1" dirty="0">
                <a:solidFill>
                  <a:srgbClr val="333332"/>
                </a:solidFill>
                <a:latin typeface="Helvetica"/>
              </a:rPr>
              <a:t>Merci - </a:t>
            </a:r>
            <a:r>
              <a:rPr lang="en-US" b="1" dirty="0" err="1">
                <a:solidFill>
                  <a:srgbClr val="333332"/>
                </a:solidFill>
                <a:latin typeface="Helvetica"/>
              </a:rPr>
              <a:t>Bedankt</a:t>
            </a:r>
            <a:endParaRPr lang="en-US" b="1" dirty="0">
              <a:solidFill>
                <a:srgbClr val="333332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4440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4CC-EE6B-4B75-871A-158D141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5" y="548680"/>
            <a:ext cx="11809312" cy="1008113"/>
          </a:xfrm>
        </p:spPr>
        <p:txBody>
          <a:bodyPr/>
          <a:lstStyle/>
          <a:p>
            <a:r>
              <a:rPr lang="fr-BE" dirty="0"/>
              <a:t>BIENVENUE - WELKOM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C5D5-213D-4D64-9F6D-500A270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997695"/>
            <a:ext cx="5904656" cy="4118582"/>
          </a:xfrm>
        </p:spPr>
        <p:txBody>
          <a:bodyPr/>
          <a:lstStyle/>
          <a:p>
            <a:pPr marL="1200150" lvl="1" indent="-457200">
              <a:buFontTx/>
              <a:buChar char="-"/>
            </a:pPr>
            <a:r>
              <a:rPr lang="fr-BE" sz="3200" dirty="0" err="1"/>
              <a:t>Wie</a:t>
            </a:r>
            <a:r>
              <a:rPr lang="fr-BE" sz="3200" dirty="0"/>
              <a:t> </a:t>
            </a:r>
            <a:r>
              <a:rPr lang="fr-BE" sz="3200" dirty="0" err="1"/>
              <a:t>zijn</a:t>
            </a:r>
            <a:r>
              <a:rPr lang="fr-BE" sz="3200" dirty="0"/>
              <a:t> </a:t>
            </a:r>
            <a:r>
              <a:rPr lang="fr-BE" sz="3200" dirty="0" err="1"/>
              <a:t>we</a:t>
            </a:r>
            <a:r>
              <a:rPr lang="fr-BE" sz="3200" dirty="0"/>
              <a:t>?</a:t>
            </a:r>
          </a:p>
          <a:p>
            <a:pPr marL="1600200" lvl="2" indent="-457200">
              <a:buFontTx/>
              <a:buChar char="-"/>
            </a:pPr>
            <a:r>
              <a:rPr lang="fr-BE" sz="2800" dirty="0" err="1"/>
              <a:t>Organiserend</a:t>
            </a:r>
            <a:r>
              <a:rPr lang="fr-BE" sz="2800" dirty="0"/>
              <a:t> team</a:t>
            </a:r>
          </a:p>
          <a:p>
            <a:pPr marL="1600200" lvl="2" indent="-457200">
              <a:buFontTx/>
              <a:buChar char="-"/>
            </a:pPr>
            <a:r>
              <a:rPr lang="fr-BE" sz="2800" dirty="0"/>
              <a:t>Team van </a:t>
            </a:r>
            <a:r>
              <a:rPr lang="fr-BE" sz="2800" dirty="0" err="1"/>
              <a:t>facilitatoren</a:t>
            </a:r>
            <a:endParaRPr lang="fr-BE" sz="2800" dirty="0"/>
          </a:p>
          <a:p>
            <a:pPr marL="1600200" lvl="2" indent="-457200">
              <a:buFontTx/>
              <a:buChar char="-"/>
            </a:pPr>
            <a:r>
              <a:rPr lang="fr-BE" sz="2800" dirty="0" err="1"/>
              <a:t>Technische</a:t>
            </a:r>
            <a:r>
              <a:rPr lang="fr-BE" sz="2800" dirty="0"/>
              <a:t> </a:t>
            </a:r>
            <a:r>
              <a:rPr lang="fr-BE" sz="2800" dirty="0" err="1"/>
              <a:t>ondersteuning</a:t>
            </a:r>
            <a:endParaRPr lang="fr-BE" sz="2800" dirty="0"/>
          </a:p>
          <a:p>
            <a:pPr lvl="1" indent="0">
              <a:buNone/>
            </a:pP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sz="3200" dirty="0" err="1"/>
              <a:t>Waarom</a:t>
            </a:r>
            <a:r>
              <a:rPr lang="fr-BE" sz="3200" dirty="0"/>
              <a:t> </a:t>
            </a:r>
            <a:r>
              <a:rPr lang="fr-BE" sz="3200" dirty="0" err="1"/>
              <a:t>zijn</a:t>
            </a:r>
            <a:r>
              <a:rPr lang="fr-BE" sz="3200" dirty="0"/>
              <a:t> </a:t>
            </a:r>
            <a:r>
              <a:rPr lang="fr-BE" sz="3200" dirty="0" err="1"/>
              <a:t>we</a:t>
            </a:r>
            <a:r>
              <a:rPr lang="fr-BE" sz="3200" dirty="0"/>
              <a:t> hier?</a:t>
            </a:r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668D-CC10-48A7-97DC-7A3A67744C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8B53-1127-40CD-9C06-F84C6BC85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EC7-22B3-43D3-822B-09D2A318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15C44-2B3B-42F4-B74A-6B544A694DD6}"/>
              </a:ext>
            </a:extLst>
          </p:cNvPr>
          <p:cNvSpPr txBox="1">
            <a:spLocks/>
          </p:cNvSpPr>
          <p:nvPr/>
        </p:nvSpPr>
        <p:spPr bwMode="auto">
          <a:xfrm>
            <a:off x="623392" y="2060847"/>
            <a:ext cx="5760640" cy="42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dirty="0"/>
              <a:t>Qui sommes-nous?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organisatrice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de facilitatrices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technique</a:t>
            </a:r>
          </a:p>
          <a:p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/>
              <a:t>Pourquoi sommes-nous ici?</a:t>
            </a:r>
          </a:p>
          <a:p>
            <a:pPr marL="457200" indent="-457200">
              <a:buFontTx/>
              <a:buChar char="-"/>
            </a:pPr>
            <a:endParaRPr lang="fr-BE" dirty="0"/>
          </a:p>
          <a:p>
            <a:pPr lvl="1" indent="0">
              <a:buNone/>
            </a:pPr>
            <a:endParaRPr lang="fr-BE" dirty="0"/>
          </a:p>
          <a:p>
            <a:pPr lvl="1" indent="0">
              <a:buFont typeface="Arial"/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93245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4CC-EE6B-4B75-871A-158D141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5" y="548680"/>
            <a:ext cx="11809312" cy="1008113"/>
          </a:xfrm>
        </p:spPr>
        <p:txBody>
          <a:bodyPr/>
          <a:lstStyle/>
          <a:p>
            <a:r>
              <a:rPr lang="fr-B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C5D5-213D-4D64-9F6D-500A270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282" y="1677905"/>
            <a:ext cx="5470655" cy="453650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BE" dirty="0" err="1"/>
              <a:t>Doelstellling</a:t>
            </a:r>
            <a:r>
              <a:rPr lang="fr-BE" dirty="0"/>
              <a:t> van de </a:t>
            </a:r>
            <a:r>
              <a:rPr lang="fr-BE" dirty="0" err="1"/>
              <a:t>avond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 err="1"/>
              <a:t>Video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 err="1"/>
              <a:t>Lopend</a:t>
            </a:r>
            <a:r>
              <a:rPr lang="fr-BE" dirty="0"/>
              <a:t> </a:t>
            </a:r>
            <a:r>
              <a:rPr lang="fr-BE" dirty="0" err="1"/>
              <a:t>proces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Selectiecriteria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Voorstel</a:t>
            </a:r>
            <a:r>
              <a:rPr lang="fr-BE" dirty="0"/>
              <a:t> panel</a:t>
            </a:r>
          </a:p>
          <a:p>
            <a:pPr marL="1200150" lvl="1" indent="-457200">
              <a:buFontTx/>
              <a:buChar char="-"/>
            </a:pPr>
            <a:r>
              <a:rPr lang="fr-BE" dirty="0" err="1"/>
              <a:t>Uitleg</a:t>
            </a:r>
            <a:r>
              <a:rPr lang="fr-BE" dirty="0"/>
              <a:t> </a:t>
            </a:r>
            <a:r>
              <a:rPr lang="fr-BE" dirty="0" err="1"/>
              <a:t>methodologie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/>
              <a:t>Analyse van de </a:t>
            </a:r>
            <a:r>
              <a:rPr lang="fr-BE" dirty="0" err="1"/>
              <a:t>kandidaturen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Vervolg</a:t>
            </a:r>
            <a:r>
              <a:rPr lang="fr-BE" dirty="0"/>
              <a:t> </a:t>
            </a:r>
            <a:r>
              <a:rPr lang="fr-BE" dirty="0" err="1"/>
              <a:t>participatief</a:t>
            </a:r>
            <a:r>
              <a:rPr lang="fr-BE" dirty="0"/>
              <a:t> </a:t>
            </a:r>
            <a:r>
              <a:rPr lang="fr-BE" dirty="0" err="1"/>
              <a:t>proces</a:t>
            </a:r>
            <a:endParaRPr lang="fr-BE" dirty="0"/>
          </a:p>
          <a:p>
            <a:pPr marL="1200150" lvl="1" indent="-457200">
              <a:buFontTx/>
              <a:buChar char="-"/>
            </a:pPr>
            <a:endParaRPr lang="fr-BE" dirty="0"/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668D-CC10-48A7-97DC-7A3A67744C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8B53-1127-40CD-9C06-F84C6BC85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EC7-22B3-43D3-822B-09D2A318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15C44-2B3B-42F4-B74A-6B544A694DD6}"/>
              </a:ext>
            </a:extLst>
          </p:cNvPr>
          <p:cNvSpPr txBox="1">
            <a:spLocks/>
          </p:cNvSpPr>
          <p:nvPr/>
        </p:nvSpPr>
        <p:spPr bwMode="auto">
          <a:xfrm>
            <a:off x="623392" y="1677905"/>
            <a:ext cx="5760640" cy="46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dirty="0"/>
              <a:t>Objectif de la soirée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Vidéo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Processus en cours</a:t>
            </a:r>
          </a:p>
          <a:p>
            <a:pPr marL="457200" indent="-457200">
              <a:buFontTx/>
              <a:buChar char="-"/>
            </a:pPr>
            <a:r>
              <a:rPr lang="fr-BE" dirty="0"/>
              <a:t>Rappel: critères de sélection</a:t>
            </a:r>
          </a:p>
          <a:p>
            <a:pPr marL="457200" indent="-457200">
              <a:buFontTx/>
              <a:buChar char="-"/>
            </a:pPr>
            <a:r>
              <a:rPr lang="fr-BE" dirty="0"/>
              <a:t>Proposition du panel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Explication de la méthodologie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Analyse des candidatures</a:t>
            </a:r>
          </a:p>
          <a:p>
            <a:pPr marL="457200" indent="-457200">
              <a:buFontTx/>
              <a:buChar char="-"/>
            </a:pPr>
            <a:r>
              <a:rPr lang="fr-BE" dirty="0"/>
              <a:t>Suite du processus participatif</a:t>
            </a:r>
          </a:p>
          <a:p>
            <a:pPr lvl="1" indent="0">
              <a:buFont typeface="Arial"/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81581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Priorités NOH - Mutsaard - Priorités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CE3CC-5F5C-3143-BC64-8541233AB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6571C4-16D3-4822-AD7C-B02B321E4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36258"/>
            <a:ext cx="9192344" cy="6894258"/>
          </a:xfrm>
        </p:spPr>
      </p:pic>
    </p:spTree>
    <p:extLst>
      <p:ext uri="{BB962C8B-B14F-4D97-AF65-F5344CB8AC3E}">
        <p14:creationId xmlns:p14="http://schemas.microsoft.com/office/powerpoint/2010/main" val="37879121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AC1908-72D8-4489-8133-2326ACBFED15}"/>
              </a:ext>
            </a:extLst>
          </p:cNvPr>
          <p:cNvSpPr txBox="1"/>
          <p:nvPr/>
        </p:nvSpPr>
        <p:spPr>
          <a:xfrm>
            <a:off x="551384" y="1708641"/>
            <a:ext cx="10280842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Critères de sélection</a:t>
            </a:r>
            <a:br>
              <a:rPr lang="fr-FR" sz="17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Légitimité 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proposition de la Ville </a:t>
            </a:r>
            <a:r>
              <a:rPr lang="fr-B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base sur les plus de 750 votes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été soumis entre le 25 juin et le 10 juillet</a:t>
            </a:r>
          </a:p>
          <a:p>
            <a:pPr marL="342900" indent="-342900">
              <a:buFont typeface="+mj-lt"/>
              <a:buAutoNum type="arabicParenR"/>
            </a:pP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Représentativité :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la proposition de la Ville intègre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différentes catégories de profils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présents au sein de NOH : 4 citoyens, 2 associations, 2 acteurs économiques. </a:t>
            </a:r>
          </a:p>
          <a:p>
            <a:pPr marL="342900" indent="-342900">
              <a:buFont typeface="+mj-lt"/>
              <a:buAutoNum type="arabicParenR"/>
            </a:pP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1700" dirty="0">
                <a:latin typeface="Helvetica" panose="020B0604020202020204" pitchFamily="34" charset="0"/>
                <a:cs typeface="Helvetica" panose="020B0604020202020204" pitchFamily="34" charset="0"/>
              </a:rPr>
              <a:t>Diversité :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la proposition de la Ville présente un équilibre entre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différents genres, âges et rôles linguistiques 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présents au sein de NOH </a:t>
            </a: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79EB55-BB8C-49A8-AAF1-5DE4E3124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5406" r="14104" b="45940"/>
          <a:stretch/>
        </p:blipFill>
        <p:spPr>
          <a:xfrm>
            <a:off x="191344" y="3584314"/>
            <a:ext cx="648072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BAF537-C0C4-4743-B904-337046D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5537" b="45940"/>
          <a:stretch/>
        </p:blipFill>
        <p:spPr>
          <a:xfrm>
            <a:off x="180340" y="4456275"/>
            <a:ext cx="648072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C395E7-9FDB-4817-A907-F2599A04A2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5406" r="12168" b="45940"/>
          <a:stretch/>
        </p:blipFill>
        <p:spPr>
          <a:xfrm>
            <a:off x="191344" y="2636912"/>
            <a:ext cx="648072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5346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C813C17A-2B04-44E6-8A4C-EB90015AEF39}"/>
              </a:ext>
            </a:extLst>
          </p:cNvPr>
          <p:cNvSpPr txBox="1">
            <a:spLocks/>
          </p:cNvSpPr>
          <p:nvPr/>
        </p:nvSpPr>
        <p:spPr bwMode="auto">
          <a:xfrm>
            <a:off x="2942914" y="692696"/>
            <a:ext cx="92170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400" b="1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76AB296-6DA5-40FD-9452-9EBCA1046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696500"/>
              </p:ext>
            </p:extLst>
          </p:nvPr>
        </p:nvGraphicFramePr>
        <p:xfrm>
          <a:off x="407368" y="1916831"/>
          <a:ext cx="11521280" cy="460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8005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0FA4-E7C0-964A-8C02-135BD8BC6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089" y="1700808"/>
            <a:ext cx="11807824" cy="4608512"/>
          </a:xfrm>
        </p:spPr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proposition de la Ville tient compte également</a:t>
            </a:r>
            <a:r>
              <a:rPr lang="fr-B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personnes se situant à  proximité du tracé du tram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B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celles étant plus éloignées mais utilisant le tram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membres du panel issus directement du tracé du tram </a:t>
            </a:r>
          </a:p>
          <a:p>
            <a:pPr lvl="4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membres maximum du secteur 1 : Croix de Feu-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Heembeek</a:t>
            </a:r>
            <a:endParaRPr lang="fr-BE" sz="24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membres maximum du secteur 1 : 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Zavelput-Vekemans</a:t>
            </a: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Veckmans</a:t>
            </a:r>
            <a:endParaRPr lang="fr-BE" sz="24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membres maximum du secteur 3 : </a:t>
            </a: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Chemin Vert-</a:t>
            </a:r>
            <a:r>
              <a:rPr lang="fr-BE" sz="24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Ransbeek</a:t>
            </a: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-Hôpital Militaire,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autres membres sont plus éloignés du tracé et mais sont usagers du tram de NOH</a:t>
            </a: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656E42-D97B-40D8-94D8-BE04F4AE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1"/>
            <a:ext cx="11809312" cy="1008113"/>
          </a:xfrm>
        </p:spPr>
        <p:txBody>
          <a:bodyPr>
            <a:normAutofit fontScale="90000"/>
          </a:bodyPr>
          <a:lstStyle/>
          <a:p>
            <a:r>
              <a:rPr lang="fr-BE" sz="4000" b="1" dirty="0"/>
              <a:t>Proximité du tram</a:t>
            </a:r>
            <a:br>
              <a:rPr lang="fr-BE" sz="4000" b="1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395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Proposition de Panel – un tram pour NOH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0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fr-BE" sz="4400" dirty="0"/>
              <a:t>Analyse et proposition</a:t>
            </a:r>
            <a:endParaRPr lang="en-US" b="1" dirty="0">
              <a:latin typeface="Helvetic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27202A-DECC-4951-BF0D-58450AECC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9" b="6836"/>
          <a:stretch/>
        </p:blipFill>
        <p:spPr>
          <a:xfrm>
            <a:off x="2639617" y="1979840"/>
            <a:ext cx="7056782" cy="39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90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4.0 Client Profile"/>
  <p:tag name="AS_VERSION" val="18.9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A5BDE26191143AB1E7D86CF13C09E" ma:contentTypeVersion="16" ma:contentTypeDescription="Crée un document." ma:contentTypeScope="" ma:versionID="2bcc03b2f25bf89dd6875a1e637f4700">
  <xsd:schema xmlns:xsd="http://www.w3.org/2001/XMLSchema" xmlns:xs="http://www.w3.org/2001/XMLSchema" xmlns:p="http://schemas.microsoft.com/office/2006/metadata/properties" xmlns:ns2="cd0aacee-46ad-47dd-b9e5-0002d664a806" xmlns:ns3="4116dcc5-3dd1-41a9-9c41-ec6682c4477b" targetNamespace="http://schemas.microsoft.com/office/2006/metadata/properties" ma:root="true" ma:fieldsID="3b2ed58ef4e1105bd9170005996d539b" ns2:_="" ns3:_="">
    <xsd:import namespace="cd0aacee-46ad-47dd-b9e5-0002d664a806"/>
    <xsd:import namespace="4116dcc5-3dd1-41a9-9c41-ec6682c447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aacee-46ad-47dd-b9e5-0002d664a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6dcc5-3dd1-41a9-9c41-ec6682c44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407e26-2f1b-4045-bd40-4b1208004041}" ma:internalName="TaxCatchAll" ma:showField="CatchAllData" ma:web="4116dcc5-3dd1-41a9-9c41-ec6682c447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16dcc5-3dd1-41a9-9c41-ec6682c4477b" xsi:nil="true"/>
    <lcf76f155ced4ddcb4097134ff3c332f xmlns="cd0aacee-46ad-47dd-b9e5-0002d664a8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B66CE7-1AC2-4CEF-8ECE-5E37B4F9D93C}"/>
</file>

<file path=customXml/itemProps2.xml><?xml version="1.0" encoding="utf-8"?>
<ds:datastoreItem xmlns:ds="http://schemas.openxmlformats.org/officeDocument/2006/customXml" ds:itemID="{F8A423BC-9B65-41E8-B752-2F13A359242C}"/>
</file>

<file path=customXml/itemProps3.xml><?xml version="1.0" encoding="utf-8"?>
<ds:datastoreItem xmlns:ds="http://schemas.openxmlformats.org/officeDocument/2006/customXml" ds:itemID="{E46A923B-D248-4D78-B948-3F51526C60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Widescreen</PresentationFormat>
  <Paragraphs>446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Symbol</vt:lpstr>
      <vt:lpstr>Times New Roman</vt:lpstr>
      <vt:lpstr>Wingdings</vt:lpstr>
      <vt:lpstr>Default Theme</vt:lpstr>
      <vt:lpstr>PowerPoint Presentation</vt:lpstr>
      <vt:lpstr>Bienvenue         Welkom</vt:lpstr>
      <vt:lpstr>BIENVENUE - WELKOM</vt:lpstr>
      <vt:lpstr>AGENDA</vt:lpstr>
      <vt:lpstr>PowerPoint Presentation</vt:lpstr>
      <vt:lpstr>PowerPoint Presentation</vt:lpstr>
      <vt:lpstr>PowerPoint Presentation</vt:lpstr>
      <vt:lpstr>Proximité du tram </vt:lpstr>
      <vt:lpstr>PowerPoint Presentation</vt:lpstr>
      <vt:lpstr>PowerPoint Presentation</vt:lpstr>
      <vt:lpstr>Candidatures reçues</vt:lpstr>
      <vt:lpstr>ASSOCIATIONS</vt:lpstr>
      <vt:lpstr>PowerPoint Presentation</vt:lpstr>
      <vt:lpstr>PowerPoint Presentation</vt:lpstr>
      <vt:lpstr>PowerPoint Presentation</vt:lpstr>
      <vt:lpstr>HABITANTS</vt:lpstr>
      <vt:lpstr>PowerPoint Presentation</vt:lpstr>
      <vt:lpstr>HABITANTS</vt:lpstr>
      <vt:lpstr>PowerPoint Presentation</vt:lpstr>
      <vt:lpstr>SUITE DU PROCESSUS PARTICIPATIF</vt:lpstr>
      <vt:lpstr>PARTICIPATION CITOYENNE AU COURS DE L’ETUDE D’AMENAGEMENT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2020-05-01T15:00:12Z</dcterms:created>
  <dcterms:modified xsi:type="dcterms:W3CDTF">2020-12-07T14:32:16Z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0x01010086AA5BDE26191143AB1E7D86CF13C09E</vt:lpwstr>
  </property>
</Properties>
</file>